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handoutMasterIdLst>
    <p:handoutMasterId r:id="rId28"/>
  </p:handoutMasterIdLst>
  <p:sldIdLst>
    <p:sldId id="339" r:id="rId2"/>
    <p:sldId id="319" r:id="rId3"/>
    <p:sldId id="384" r:id="rId4"/>
    <p:sldId id="383" r:id="rId5"/>
    <p:sldId id="341" r:id="rId6"/>
    <p:sldId id="342" r:id="rId7"/>
    <p:sldId id="343" r:id="rId8"/>
    <p:sldId id="344" r:id="rId9"/>
    <p:sldId id="368" r:id="rId10"/>
    <p:sldId id="345" r:id="rId11"/>
    <p:sldId id="346" r:id="rId12"/>
    <p:sldId id="369" r:id="rId13"/>
    <p:sldId id="349" r:id="rId14"/>
    <p:sldId id="350" r:id="rId15"/>
    <p:sldId id="385" r:id="rId16"/>
    <p:sldId id="390" r:id="rId17"/>
    <p:sldId id="386" r:id="rId18"/>
    <p:sldId id="372" r:id="rId19"/>
    <p:sldId id="387" r:id="rId20"/>
    <p:sldId id="388" r:id="rId21"/>
    <p:sldId id="389" r:id="rId22"/>
    <p:sldId id="351" r:id="rId23"/>
    <p:sldId id="362" r:id="rId24"/>
    <p:sldId id="365" r:id="rId25"/>
    <p:sldId id="317" r:id="rId26"/>
  </p:sldIdLst>
  <p:sldSz cx="12188825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orient="horz" pos="1152">
          <p15:clr>
            <a:srgbClr val="A4A3A4"/>
          </p15:clr>
        </p15:guide>
        <p15:guide id="5" orient="horz" pos="3360">
          <p15:clr>
            <a:srgbClr val="A4A3A4"/>
          </p15:clr>
        </p15:guide>
        <p15:guide id="6" orient="horz" pos="3072">
          <p15:clr>
            <a:srgbClr val="A4A3A4"/>
          </p15:clr>
        </p15:guide>
        <p15:guide id="7" orient="horz" pos="864">
          <p15:clr>
            <a:srgbClr val="A4A3A4"/>
          </p15:clr>
        </p15:guide>
        <p15:guide id="8" orient="horz" pos="528">
          <p15:clr>
            <a:srgbClr val="A4A3A4"/>
          </p15:clr>
        </p15:guide>
        <p15:guide id="9" orient="horz" pos="2784">
          <p15:clr>
            <a:srgbClr val="A4A3A4"/>
          </p15:clr>
        </p15:guide>
        <p15:guide id="10" pos="3839">
          <p15:clr>
            <a:srgbClr val="A4A3A4"/>
          </p15:clr>
        </p15:guide>
        <p15:guide id="11" pos="959">
          <p15:clr>
            <a:srgbClr val="A4A3A4"/>
          </p15:clr>
        </p15:guide>
        <p15:guide id="12" pos="7007">
          <p15:clr>
            <a:srgbClr val="A4A3A4"/>
          </p15:clr>
        </p15:guide>
        <p15:guide id="13" pos="6719">
          <p15:clr>
            <a:srgbClr val="A4A3A4"/>
          </p15:clr>
        </p15:guide>
        <p15:guide id="14" pos="6143">
          <p15:clr>
            <a:srgbClr val="A4A3A4"/>
          </p15:clr>
        </p15:guide>
        <p15:guide id="15" pos="3983">
          <p15:clr>
            <a:srgbClr val="A4A3A4"/>
          </p15:clr>
        </p15:guide>
        <p15:guide id="16" pos="527">
          <p15:clr>
            <a:srgbClr val="A4A3A4"/>
          </p15:clr>
        </p15:guide>
        <p15:guide id="17" pos="715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CF6"/>
    <a:srgbClr val="F2F9ED"/>
    <a:srgbClr val="F1F9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3" autoAdjust="0"/>
    <p:restoredTop sz="94660"/>
  </p:normalViewPr>
  <p:slideViewPr>
    <p:cSldViewPr>
      <p:cViewPr varScale="1">
        <p:scale>
          <a:sx n="112" d="100"/>
          <a:sy n="112" d="100"/>
        </p:scale>
        <p:origin x="78" y="-354"/>
      </p:cViewPr>
      <p:guideLst>
        <p:guide orient="horz" pos="2160"/>
        <p:guide orient="horz" pos="1008"/>
        <p:guide orient="horz" pos="3792"/>
        <p:guide orient="horz" pos="1152"/>
        <p:guide orient="horz" pos="3360"/>
        <p:guide orient="horz" pos="3072"/>
        <p:guide orient="horz" pos="864"/>
        <p:guide orient="horz" pos="528"/>
        <p:guide orient="horz" pos="2784"/>
        <p:guide pos="3839"/>
        <p:guide pos="959"/>
        <p:guide pos="7007"/>
        <p:guide pos="6719"/>
        <p:guide pos="6143"/>
        <p:guide pos="3983"/>
        <p:guide pos="527"/>
        <p:guide pos="715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4" d="100"/>
          <a:sy n="94" d="100"/>
        </p:scale>
        <p:origin x="2724" y="6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A8D02-4E65-4CCD-8312-4AB164C6C77D}" type="datetimeFigureOut">
              <a:rPr lang="en-US"/>
              <a:t>9/15/2022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119DBA-4540-49B3-8FA9-6259387ECF9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87619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755D9-D361-47B8-9652-3B4EA9776CE5}" type="datetimeFigureOut">
              <a:rPr lang="en-US"/>
              <a:t>9/15/2022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36274-F2B9-4C45-BBB4-0EDF4CD651A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7688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B36274-F2B9-4C45-BBB4-0EDF4CD651A7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5128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Lisa</a:t>
            </a:r>
          </a:p>
          <a:p>
            <a:endParaRPr lang="en-GB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5CB429-FBC7-47EB-9284-BD594A73F149}" type="slidenum">
              <a:rPr lang="en-GB" altLang="en-US" smtClean="0"/>
              <a:pPr>
                <a:defRPr/>
              </a:pPr>
              <a:t>23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26834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Maria</a:t>
            </a:r>
          </a:p>
          <a:p>
            <a:r>
              <a:rPr lang="en-GB" altLang="en-US" smtClean="0"/>
              <a:t>Please ensure pencil cases are of a modest size and only contain school equipment.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0BB38D-5E81-43B6-9F4E-357ED1E932DA}" type="slidenum">
              <a:rPr lang="en-GB" altLang="en-US" smtClean="0"/>
              <a:pPr>
                <a:defRPr/>
              </a:pPr>
              <a:t>10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036990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C0E83A-739E-49DF-B552-38CE6046925F}" type="slidenum">
              <a:rPr lang="en-GB" altLang="en-US" smtClean="0"/>
              <a:pPr>
                <a:defRPr/>
              </a:pPr>
              <a:t>11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158562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C0E83A-739E-49DF-B552-38CE6046925F}" type="slidenum">
              <a:rPr lang="en-GB" altLang="en-US" smtClean="0"/>
              <a:pPr>
                <a:defRPr/>
              </a:pPr>
              <a:t>12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2751537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Lisa</a:t>
            </a:r>
          </a:p>
          <a:p>
            <a:endParaRPr lang="en-GB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FC6F4C-F7EA-49B8-A732-7917DEBA6AB8}" type="slidenum">
              <a:rPr lang="en-GB" altLang="en-US" smtClean="0"/>
              <a:pPr>
                <a:defRPr/>
              </a:pPr>
              <a:t>13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4145697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delete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40C6DB-C3F9-4763-900E-C90B6E48F537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90222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delete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40C6DB-C3F9-4763-900E-C90B6E48F537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05930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delete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40C6DB-C3F9-4763-900E-C90B6E48F537}" type="slidenum">
              <a:rPr lang="en-GB" smtClean="0"/>
              <a:pPr>
                <a:defRPr/>
              </a:pPr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69035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delete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40C6DB-C3F9-4763-900E-C90B6E48F537}" type="slidenum">
              <a:rPr lang="en-GB" smtClean="0"/>
              <a:pPr>
                <a:defRPr/>
              </a:pPr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4457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565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565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6994" y="758952"/>
            <a:ext cx="10055781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998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9764" y="4455621"/>
            <a:ext cx="10055781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399" cap="all" spc="200" baseline="0">
                <a:solidFill>
                  <a:schemeClr val="tx2"/>
                </a:solidFill>
                <a:latin typeface="+mj-lt"/>
              </a:defRPr>
            </a:lvl1pPr>
            <a:lvl2pPr marL="457063" indent="0" algn="ctr">
              <a:buNone/>
              <a:defRPr sz="2399"/>
            </a:lvl2pPr>
            <a:lvl3pPr marL="914126" indent="0" algn="ctr">
              <a:buNone/>
              <a:defRPr sz="2399"/>
            </a:lvl3pPr>
            <a:lvl4pPr marL="1371189" indent="0" algn="ctr">
              <a:buNone/>
              <a:defRPr sz="1999"/>
            </a:lvl4pPr>
            <a:lvl5pPr marL="1828251" indent="0" algn="ctr">
              <a:buNone/>
              <a:defRPr sz="1999"/>
            </a:lvl5pPr>
            <a:lvl6pPr marL="2285314" indent="0" algn="ctr">
              <a:buNone/>
              <a:defRPr sz="1999"/>
            </a:lvl6pPr>
            <a:lvl7pPr marL="2742377" indent="0" algn="ctr">
              <a:buNone/>
              <a:defRPr sz="1999"/>
            </a:lvl7pPr>
            <a:lvl8pPr marL="3199440" indent="0" algn="ctr">
              <a:buNone/>
              <a:defRPr sz="1999"/>
            </a:lvl8pPr>
            <a:lvl9pPr marL="3656503" indent="0" algn="ctr">
              <a:buNone/>
              <a:defRPr sz="199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344" y="4343400"/>
            <a:ext cx="987294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3581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948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565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565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2628" y="412302"/>
            <a:ext cx="262821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982" y="412302"/>
            <a:ext cx="7732286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32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945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565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565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994" y="758952"/>
            <a:ext cx="10055781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7998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6994" y="4453128"/>
            <a:ext cx="10055781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399" cap="all" spc="200" baseline="0">
                <a:solidFill>
                  <a:schemeClr val="tx2"/>
                </a:solidFill>
                <a:latin typeface="+mj-lt"/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344" y="4343400"/>
            <a:ext cx="987294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9743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6994" y="286604"/>
            <a:ext cx="10055781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6992" y="1845734"/>
            <a:ext cx="4936474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6301" y="1845735"/>
            <a:ext cx="4936474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173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6994" y="286604"/>
            <a:ext cx="10055781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6994" y="1846052"/>
            <a:ext cx="4936474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999" b="0" cap="all" baseline="0">
                <a:solidFill>
                  <a:schemeClr val="tx2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6994" y="2582334"/>
            <a:ext cx="4936474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6301" y="1846052"/>
            <a:ext cx="4936474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999" b="0" cap="all" baseline="0">
                <a:solidFill>
                  <a:schemeClr val="tx2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6301" y="2582334"/>
            <a:ext cx="4936474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921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83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565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565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586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7" y="0"/>
            <a:ext cx="404973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39019" y="0"/>
            <a:ext cx="6399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081" y="594359"/>
            <a:ext cx="3199567" cy="2286000"/>
          </a:xfrm>
        </p:spPr>
        <p:txBody>
          <a:bodyPr anchor="b">
            <a:normAutofit/>
          </a:bodyPr>
          <a:lstStyle>
            <a:lvl1pPr>
              <a:defRPr sz="3599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9350" y="731520"/>
            <a:ext cx="6490549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081" y="2926080"/>
            <a:ext cx="3199567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391" y="6459786"/>
            <a:ext cx="2617828" cy="365125"/>
          </a:xfrm>
        </p:spPr>
        <p:txBody>
          <a:bodyPr/>
          <a:lstStyle>
            <a:lvl1pPr algn="l">
              <a:defRPr/>
            </a:lvl1pPr>
          </a:lstStyle>
          <a:p>
            <a:fld id="{83829175-527E-46A3-863C-1BB1F163B849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799350" y="6459786"/>
            <a:ext cx="464699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137D0E-4A4F-4307-8994-C1891D747D5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89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5651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565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995" y="5074920"/>
            <a:ext cx="10111011" cy="822960"/>
          </a:xfrm>
        </p:spPr>
        <p:txBody>
          <a:bodyPr lIns="91440" tIns="0" rIns="91440" bIns="0" anchor="b">
            <a:noAutofit/>
          </a:bodyPr>
          <a:lstStyle>
            <a:lvl1pPr>
              <a:defRPr sz="3599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88810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6994" y="5907024"/>
            <a:ext cx="1011063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01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C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1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994" y="286604"/>
            <a:ext cx="10055781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6994" y="1845734"/>
            <a:ext cx="1005578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995" y="6459786"/>
            <a:ext cx="24716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3829175-527E-46A3-863C-1BB1F163B849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5225" y="6459786"/>
            <a:ext cx="48215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7880" y="6459786"/>
            <a:ext cx="13116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5137D0E-4A4F-4307-8994-C1891D747D5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221" y="1737845"/>
            <a:ext cx="996436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692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126" rtl="0" eaLnBrk="1" latinLnBrk="0" hangingPunct="1">
        <a:lnSpc>
          <a:spcPct val="85000"/>
        </a:lnSpc>
        <a:spcBef>
          <a:spcPct val="0"/>
        </a:spcBef>
        <a:buNone/>
        <a:defRPr sz="4799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13" indent="-91413" algn="l" defTabSz="914126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3933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7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758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583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408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670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610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550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490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admin@ssas.herts.sch.uk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6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9586" y="980521"/>
            <a:ext cx="11169618" cy="389216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GB" altLang="en-US" sz="6000" dirty="0" smtClean="0">
                <a:solidFill>
                  <a:srgbClr val="92D050"/>
                </a:solidFill>
              </a:rPr>
              <a:t/>
            </a:r>
            <a:br>
              <a:rPr lang="en-GB" altLang="en-US" sz="6000" dirty="0" smtClean="0">
                <a:solidFill>
                  <a:srgbClr val="92D050"/>
                </a:solidFill>
              </a:rPr>
            </a:br>
            <a:r>
              <a:rPr lang="en-GB" altLang="en-US" sz="6000" dirty="0">
                <a:solidFill>
                  <a:srgbClr val="92D050"/>
                </a:solidFill>
              </a:rPr>
              <a:t/>
            </a:r>
            <a:br>
              <a:rPr lang="en-GB" altLang="en-US" sz="6000" dirty="0">
                <a:solidFill>
                  <a:srgbClr val="92D050"/>
                </a:solidFill>
              </a:rPr>
            </a:br>
            <a:r>
              <a:rPr lang="en-GB" altLang="en-US" sz="6000" dirty="0" smtClean="0">
                <a:solidFill>
                  <a:srgbClr val="00B050"/>
                </a:solidFill>
                <a:latin typeface="+mn-lt"/>
              </a:rPr>
              <a:t>St </a:t>
            </a:r>
            <a:r>
              <a:rPr lang="en-GB" altLang="en-US" sz="6000" dirty="0">
                <a:solidFill>
                  <a:srgbClr val="00B050"/>
                </a:solidFill>
                <a:latin typeface="+mn-lt"/>
              </a:rPr>
              <a:t>Alban &amp; St Stephen </a:t>
            </a:r>
            <a:br>
              <a:rPr lang="en-GB" altLang="en-US" sz="6000" dirty="0">
                <a:solidFill>
                  <a:srgbClr val="00B050"/>
                </a:solidFill>
                <a:latin typeface="+mn-lt"/>
              </a:rPr>
            </a:br>
            <a:r>
              <a:rPr lang="en-GB" altLang="en-US" sz="6000" dirty="0">
                <a:solidFill>
                  <a:srgbClr val="00B050"/>
                </a:solidFill>
                <a:latin typeface="+mn-lt"/>
              </a:rPr>
              <a:t>Catholic Primary School &amp; Nursery </a:t>
            </a:r>
            <a:br>
              <a:rPr lang="en-GB" altLang="en-US" sz="6000" dirty="0">
                <a:solidFill>
                  <a:srgbClr val="00B050"/>
                </a:solidFill>
                <a:latin typeface="+mn-lt"/>
              </a:rPr>
            </a:br>
            <a:r>
              <a:rPr lang="en-GB" altLang="en-US" sz="6000" dirty="0">
                <a:solidFill>
                  <a:srgbClr val="00B050"/>
                </a:solidFill>
                <a:latin typeface="+mn-lt"/>
              </a:rPr>
              <a:t/>
            </a:r>
            <a:br>
              <a:rPr lang="en-GB" altLang="en-US" sz="6000" dirty="0">
                <a:solidFill>
                  <a:srgbClr val="00B050"/>
                </a:solidFill>
                <a:latin typeface="+mn-lt"/>
              </a:rPr>
            </a:br>
            <a:r>
              <a:rPr lang="en-US" sz="6000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Welcome to Year </a:t>
            </a:r>
            <a:endParaRPr lang="en-US" sz="6000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6" y="4953000"/>
            <a:ext cx="12185778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94612" y="5738327"/>
            <a:ext cx="10055781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</a:rPr>
              <a:t>September 2022</a:t>
            </a:r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6" y="4906176"/>
            <a:ext cx="12185778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CAFE19C-D7CC-10CB-360D-B182D1CB49CA}"/>
              </a:ext>
            </a:extLst>
          </p:cNvPr>
          <p:cNvSpPr txBox="1"/>
          <p:nvPr/>
        </p:nvSpPr>
        <p:spPr>
          <a:xfrm>
            <a:off x="2590504" y="581976"/>
            <a:ext cx="70077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Learning and Growing with God by our Side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28BF2F7-5780-8513-8B1F-AD29188D5F8C}"/>
              </a:ext>
            </a:extLst>
          </p:cNvPr>
          <p:cNvCxnSpPr/>
          <p:nvPr/>
        </p:nvCxnSpPr>
        <p:spPr>
          <a:xfrm flipH="1">
            <a:off x="1606747" y="1752600"/>
            <a:ext cx="897533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F061150E-A164-94CD-E10E-5C969A5C73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32" y="76200"/>
            <a:ext cx="1329989" cy="1930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936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7"/>
          <p:cNvSpPr txBox="1">
            <a:spLocks noChangeArrowheads="1"/>
          </p:cNvSpPr>
          <p:nvPr/>
        </p:nvSpPr>
        <p:spPr bwMode="auto">
          <a:xfrm>
            <a:off x="150812" y="228600"/>
            <a:ext cx="12038013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576263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526DB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989AAC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None/>
              <a:defRPr/>
            </a:pPr>
            <a:r>
              <a:rPr lang="en-GB" altLang="en-US" sz="5400" dirty="0" smtClean="0">
                <a:solidFill>
                  <a:srgbClr val="FF0000"/>
                </a:solidFill>
                <a:latin typeface="+mn-lt"/>
              </a:rPr>
              <a:t>KS2 School </a:t>
            </a:r>
            <a:r>
              <a:rPr lang="en-GB" altLang="en-US" sz="5400" dirty="0">
                <a:solidFill>
                  <a:srgbClr val="FF0000"/>
                </a:solidFill>
                <a:latin typeface="+mn-lt"/>
              </a:rPr>
              <a:t>Stationery </a:t>
            </a:r>
          </a:p>
          <a:p>
            <a:pPr eaLnBrk="1" hangingPunct="1">
              <a:spcBef>
                <a:spcPct val="50000"/>
              </a:spcBef>
              <a:buClrTx/>
              <a:buNone/>
              <a:defRPr/>
            </a:pPr>
            <a:endParaRPr lang="en-GB" altLang="en-US" sz="2400" dirty="0" smtClean="0">
              <a:solidFill>
                <a:srgbClr val="00B050"/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  <a:buClrTx/>
              <a:buNone/>
              <a:defRPr/>
            </a:pPr>
            <a:r>
              <a:rPr lang="en-GB" altLang="en-US" sz="2400" dirty="0" smtClean="0">
                <a:solidFill>
                  <a:srgbClr val="00B050"/>
                </a:solidFill>
                <a:latin typeface="+mn-lt"/>
              </a:rPr>
              <a:t>Children may bring one simple </a:t>
            </a:r>
            <a:r>
              <a:rPr lang="en-GB" altLang="en-US" sz="2400" dirty="0">
                <a:solidFill>
                  <a:srgbClr val="00B050"/>
                </a:solidFill>
                <a:latin typeface="+mn-lt"/>
              </a:rPr>
              <a:t>pencil case </a:t>
            </a:r>
            <a:r>
              <a:rPr lang="en-GB" altLang="en-US" sz="2400" dirty="0" smtClean="0">
                <a:solidFill>
                  <a:srgbClr val="00B050"/>
                </a:solidFill>
                <a:latin typeface="+mn-lt"/>
              </a:rPr>
              <a:t>labelled with their name containing</a:t>
            </a:r>
            <a:r>
              <a:rPr lang="en-GB" altLang="en-US" sz="2400" dirty="0">
                <a:solidFill>
                  <a:srgbClr val="00B050"/>
                </a:solidFill>
                <a:latin typeface="+mn-lt"/>
              </a:rPr>
              <a:t>:</a:t>
            </a:r>
          </a:p>
          <a:p>
            <a:pPr marL="919163" indent="-342900" eaLnBrk="1" hangingPunct="1">
              <a:spcBef>
                <a:spcPct val="50000"/>
              </a:spcBef>
              <a:buClrTx/>
              <a:buFont typeface="Wingdings" panose="05000000000000000000" pitchFamily="2" charset="2"/>
              <a:buChar char="Ø"/>
              <a:defRPr/>
            </a:pPr>
            <a:r>
              <a:rPr lang="en-GB" altLang="en-US" sz="2400" b="1" dirty="0">
                <a:solidFill>
                  <a:srgbClr val="00B050"/>
                </a:solidFill>
                <a:latin typeface="+mn-lt"/>
              </a:rPr>
              <a:t>A pencil and </a:t>
            </a:r>
            <a:r>
              <a:rPr lang="en-GB" altLang="en-US" sz="2400" b="1" dirty="0" smtClean="0">
                <a:solidFill>
                  <a:srgbClr val="00B050"/>
                </a:solidFill>
                <a:latin typeface="+mn-lt"/>
              </a:rPr>
              <a:t>sharpener; 2 </a:t>
            </a:r>
            <a:r>
              <a:rPr lang="en-GB" altLang="en-US" sz="2400" b="1" dirty="0">
                <a:solidFill>
                  <a:srgbClr val="00B050"/>
                </a:solidFill>
                <a:latin typeface="+mn-lt"/>
              </a:rPr>
              <a:t>spare </a:t>
            </a:r>
            <a:r>
              <a:rPr lang="en-GB" altLang="en-US" sz="2400" b="1" dirty="0" smtClean="0">
                <a:solidFill>
                  <a:srgbClr val="00B050"/>
                </a:solidFill>
                <a:latin typeface="+mn-lt"/>
              </a:rPr>
              <a:t>pencils</a:t>
            </a:r>
          </a:p>
          <a:p>
            <a:pPr marL="919163" indent="-342900" eaLnBrk="1" hangingPunct="1">
              <a:spcBef>
                <a:spcPct val="50000"/>
              </a:spcBef>
              <a:buClrTx/>
              <a:buFont typeface="Wingdings" panose="05000000000000000000" pitchFamily="2" charset="2"/>
              <a:buChar char="Ø"/>
              <a:defRPr/>
            </a:pPr>
            <a:r>
              <a:rPr lang="en-GB" altLang="en-US" sz="2400" b="1" dirty="0" smtClean="0">
                <a:solidFill>
                  <a:srgbClr val="00B050"/>
                </a:solidFill>
                <a:latin typeface="+mn-lt"/>
              </a:rPr>
              <a:t>A black handwriting pen (not black biro) and a purple pen</a:t>
            </a:r>
            <a:endParaRPr lang="en-GB" altLang="en-US" sz="2400" b="1" dirty="0">
              <a:solidFill>
                <a:srgbClr val="00B050"/>
              </a:solidFill>
              <a:latin typeface="+mn-lt"/>
            </a:endParaRPr>
          </a:p>
          <a:p>
            <a:pPr marL="919163" indent="-342900" eaLnBrk="1" hangingPunct="1">
              <a:spcBef>
                <a:spcPct val="50000"/>
              </a:spcBef>
              <a:buClrTx/>
              <a:buFont typeface="Wingdings" panose="05000000000000000000" pitchFamily="2" charset="2"/>
              <a:buChar char="Ø"/>
              <a:defRPr/>
            </a:pPr>
            <a:r>
              <a:rPr lang="en-GB" altLang="en-US" sz="2400" b="1" dirty="0">
                <a:solidFill>
                  <a:srgbClr val="00B050"/>
                </a:solidFill>
                <a:latin typeface="+mn-lt"/>
              </a:rPr>
              <a:t>A rubber</a:t>
            </a:r>
          </a:p>
          <a:p>
            <a:pPr marL="919163" indent="-342900" eaLnBrk="1" hangingPunct="1">
              <a:spcBef>
                <a:spcPct val="50000"/>
              </a:spcBef>
              <a:buClrTx/>
              <a:buFont typeface="Wingdings" panose="05000000000000000000" pitchFamily="2" charset="2"/>
              <a:buChar char="Ø"/>
              <a:defRPr/>
            </a:pPr>
            <a:r>
              <a:rPr lang="en-GB" altLang="en-US" sz="2400" b="1" dirty="0">
                <a:solidFill>
                  <a:srgbClr val="00B050"/>
                </a:solidFill>
                <a:latin typeface="+mn-lt"/>
              </a:rPr>
              <a:t>Colouring pencils and felt tips</a:t>
            </a:r>
          </a:p>
          <a:p>
            <a:pPr marL="919163" indent="-342900" eaLnBrk="1" hangingPunct="1">
              <a:spcBef>
                <a:spcPct val="50000"/>
              </a:spcBef>
              <a:buClrTx/>
              <a:buFont typeface="Wingdings" panose="05000000000000000000" pitchFamily="2" charset="2"/>
              <a:buChar char="Ø"/>
              <a:defRPr/>
            </a:pPr>
            <a:r>
              <a:rPr lang="en-GB" altLang="en-US" sz="2400" b="1" dirty="0">
                <a:solidFill>
                  <a:srgbClr val="00B050"/>
                </a:solidFill>
                <a:latin typeface="+mn-lt"/>
              </a:rPr>
              <a:t>A glue stick</a:t>
            </a:r>
          </a:p>
          <a:p>
            <a:pPr marL="919163" indent="-342900" eaLnBrk="1" hangingPunct="1">
              <a:spcBef>
                <a:spcPct val="50000"/>
              </a:spcBef>
              <a:buClrTx/>
              <a:buFont typeface="Wingdings" panose="05000000000000000000" pitchFamily="2" charset="2"/>
              <a:buChar char="Ø"/>
              <a:defRPr/>
            </a:pPr>
            <a:r>
              <a:rPr lang="en-GB" altLang="en-US" sz="2400" b="1" dirty="0">
                <a:solidFill>
                  <a:srgbClr val="00B050"/>
                </a:solidFill>
                <a:latin typeface="+mn-lt"/>
              </a:rPr>
              <a:t>A ruler - </a:t>
            </a:r>
            <a:r>
              <a:rPr lang="en-GB" altLang="en-US" sz="2400" b="1" dirty="0" smtClean="0">
                <a:solidFill>
                  <a:srgbClr val="00B050"/>
                </a:solidFill>
                <a:latin typeface="+mn-lt"/>
              </a:rPr>
              <a:t>30cm </a:t>
            </a:r>
          </a:p>
          <a:p>
            <a:pPr eaLnBrk="1" hangingPunct="1">
              <a:spcBef>
                <a:spcPct val="50000"/>
              </a:spcBef>
              <a:buClrTx/>
              <a:buNone/>
              <a:defRPr/>
            </a:pPr>
            <a:r>
              <a:rPr lang="en-GB" altLang="en-US" sz="2000" b="1" dirty="0" smtClean="0">
                <a:solidFill>
                  <a:srgbClr val="00B050"/>
                </a:solidFill>
                <a:latin typeface="+mn-lt"/>
              </a:rPr>
              <a:t>Please </a:t>
            </a:r>
            <a:r>
              <a:rPr lang="en-GB" altLang="en-US" sz="2000" b="1" dirty="0">
                <a:solidFill>
                  <a:srgbClr val="00B050"/>
                </a:solidFill>
                <a:latin typeface="+mn-lt"/>
              </a:rPr>
              <a:t>ask your child to tell you when they need replacements. </a:t>
            </a:r>
            <a:r>
              <a:rPr lang="en-GB" altLang="en-US" sz="2000" b="1" dirty="0" smtClean="0">
                <a:solidFill>
                  <a:srgbClr val="00B050"/>
                </a:solidFill>
                <a:latin typeface="+mn-lt"/>
              </a:rPr>
              <a:t>Stationery can be provided in school if your child does not want to bring their own pencil case.</a:t>
            </a:r>
            <a:endParaRPr lang="en-GB" altLang="en-US" sz="2000" b="1" dirty="0">
              <a:solidFill>
                <a:srgbClr val="00B05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210766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7"/>
          <p:cNvSpPr txBox="1">
            <a:spLocks noChangeArrowheads="1"/>
          </p:cNvSpPr>
          <p:nvPr/>
        </p:nvSpPr>
        <p:spPr bwMode="auto">
          <a:xfrm>
            <a:off x="989012" y="1600200"/>
            <a:ext cx="10668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526DB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989AAC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None/>
              <a:defRPr/>
            </a:pPr>
            <a:endParaRPr lang="en-GB" altLang="en-US" sz="2400" b="1" u="sng" dirty="0" smtClean="0">
              <a:solidFill>
                <a:srgbClr val="00B050"/>
              </a:solidFill>
              <a:latin typeface="+mn-lt"/>
            </a:endParaRPr>
          </a:p>
          <a:p>
            <a:pPr algn="ctr" eaLnBrk="1" hangingPunct="1">
              <a:spcBef>
                <a:spcPct val="0"/>
              </a:spcBef>
              <a:buClrTx/>
              <a:buNone/>
              <a:defRPr/>
            </a:pPr>
            <a:r>
              <a:rPr lang="en-GB" altLang="en-US" sz="2400" b="1" u="sng" dirty="0" smtClean="0">
                <a:solidFill>
                  <a:srgbClr val="00B050"/>
                </a:solidFill>
                <a:latin typeface="+mn-lt"/>
              </a:rPr>
              <a:t>Please </a:t>
            </a:r>
            <a:r>
              <a:rPr lang="en-GB" altLang="en-US" sz="2400" b="1" u="sng" dirty="0">
                <a:solidFill>
                  <a:srgbClr val="00B050"/>
                </a:solidFill>
                <a:latin typeface="+mn-lt"/>
              </a:rPr>
              <a:t>ensure all items of clothing </a:t>
            </a:r>
            <a:r>
              <a:rPr lang="en-GB" altLang="en-US" sz="2400" b="1" u="sng" dirty="0" smtClean="0">
                <a:solidFill>
                  <a:srgbClr val="00B050"/>
                </a:solidFill>
                <a:latin typeface="+mn-lt"/>
              </a:rPr>
              <a:t>are </a:t>
            </a:r>
          </a:p>
          <a:p>
            <a:pPr algn="ctr" eaLnBrk="1" hangingPunct="1">
              <a:spcBef>
                <a:spcPct val="0"/>
              </a:spcBef>
              <a:buClrTx/>
              <a:buNone/>
              <a:defRPr/>
            </a:pPr>
            <a:r>
              <a:rPr lang="en-GB" altLang="en-US" sz="2400" b="1" u="sng" dirty="0">
                <a:solidFill>
                  <a:srgbClr val="00B050"/>
                </a:solidFill>
                <a:latin typeface="+mn-lt"/>
              </a:rPr>
              <a:t>c</a:t>
            </a:r>
            <a:r>
              <a:rPr lang="en-GB" altLang="en-US" sz="2400" b="1" u="sng" dirty="0" smtClean="0">
                <a:solidFill>
                  <a:srgbClr val="00B050"/>
                </a:solidFill>
                <a:latin typeface="+mn-lt"/>
              </a:rPr>
              <a:t>learly marked with your child’s name.</a:t>
            </a:r>
            <a:endParaRPr lang="en-GB" altLang="en-US" sz="2400" b="1" u="sng" dirty="0">
              <a:solidFill>
                <a:srgbClr val="00B050"/>
              </a:solidFill>
              <a:latin typeface="+mn-lt"/>
            </a:endParaRPr>
          </a:p>
          <a:p>
            <a:pPr marL="457200" indent="-457200"/>
            <a:r>
              <a:rPr lang="en-GB" altLang="en-US" sz="2800" dirty="0" smtClean="0">
                <a:solidFill>
                  <a:srgbClr val="00B050"/>
                </a:solidFill>
              </a:rPr>
              <a:t>Black </a:t>
            </a:r>
            <a:r>
              <a:rPr lang="en-GB" altLang="en-US" sz="2800" dirty="0">
                <a:solidFill>
                  <a:srgbClr val="00B050"/>
                </a:solidFill>
              </a:rPr>
              <a:t>school shoes must be worn – no trainers.</a:t>
            </a:r>
          </a:p>
          <a:p>
            <a:pPr marL="457200" indent="-457200"/>
            <a:r>
              <a:rPr lang="en-GB" altLang="en-US" sz="2800" dirty="0">
                <a:solidFill>
                  <a:srgbClr val="00B050"/>
                </a:solidFill>
              </a:rPr>
              <a:t>Long hair must be tied up with simple black, green or red ties.</a:t>
            </a:r>
          </a:p>
          <a:p>
            <a:pPr marL="457200" indent="-457200"/>
            <a:r>
              <a:rPr lang="en-GB" altLang="en-US" sz="2800" dirty="0">
                <a:solidFill>
                  <a:srgbClr val="00B050"/>
                </a:solidFill>
              </a:rPr>
              <a:t>Jewellery – children may only wear simple stud earrings and a silent watch or </a:t>
            </a:r>
            <a:r>
              <a:rPr lang="en-GB" altLang="en-US" sz="2800" dirty="0" smtClean="0">
                <a:solidFill>
                  <a:srgbClr val="00B050"/>
                </a:solidFill>
              </a:rPr>
              <a:t>Fitbit (no smartwatches allowed).</a:t>
            </a:r>
          </a:p>
          <a:p>
            <a:pPr marL="457200" indent="-457200"/>
            <a:r>
              <a:rPr lang="en-GB" altLang="en-US" sz="2800" dirty="0" smtClean="0">
                <a:solidFill>
                  <a:srgbClr val="00B050"/>
                </a:solidFill>
              </a:rPr>
              <a:t>Appropriate </a:t>
            </a:r>
            <a:r>
              <a:rPr lang="en-GB" altLang="en-US" sz="2800" dirty="0">
                <a:solidFill>
                  <a:srgbClr val="00B050"/>
                </a:solidFill>
              </a:rPr>
              <a:t>outer wear must be provided as children play outside.</a:t>
            </a:r>
          </a:p>
          <a:p>
            <a:pPr marL="457200" indent="-457200"/>
            <a:r>
              <a:rPr lang="en-GB" altLang="en-US" sz="2800" dirty="0" smtClean="0">
                <a:solidFill>
                  <a:srgbClr val="00B050"/>
                </a:solidFill>
              </a:rPr>
              <a:t>Red </a:t>
            </a:r>
            <a:r>
              <a:rPr lang="en-GB" altLang="en-US" sz="2800" dirty="0">
                <a:solidFill>
                  <a:srgbClr val="00B050"/>
                </a:solidFill>
              </a:rPr>
              <a:t>caps </a:t>
            </a:r>
            <a:r>
              <a:rPr lang="en-GB" altLang="en-US" sz="2800" dirty="0" smtClean="0">
                <a:solidFill>
                  <a:srgbClr val="00B050"/>
                </a:solidFill>
              </a:rPr>
              <a:t>are </a:t>
            </a:r>
            <a:r>
              <a:rPr lang="en-GB" altLang="en-US" sz="2800" dirty="0">
                <a:solidFill>
                  <a:srgbClr val="00B050"/>
                </a:solidFill>
              </a:rPr>
              <a:t>required </a:t>
            </a:r>
            <a:r>
              <a:rPr lang="en-GB" altLang="en-US" sz="2800" dirty="0" smtClean="0">
                <a:solidFill>
                  <a:srgbClr val="00B050"/>
                </a:solidFill>
              </a:rPr>
              <a:t>to be worn on sunny days and during trips</a:t>
            </a:r>
            <a:r>
              <a:rPr lang="en-GB" altLang="en-US" sz="2800" dirty="0">
                <a:solidFill>
                  <a:srgbClr val="00B050"/>
                </a:solidFill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3300916" y="342792"/>
            <a:ext cx="424943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altLang="en-US" sz="6000" dirty="0">
                <a:solidFill>
                  <a:srgbClr val="FF0000"/>
                </a:solidFill>
              </a:rPr>
              <a:t>KS2 Uniform</a:t>
            </a:r>
            <a:r>
              <a:rPr lang="en-GB" altLang="en-US" sz="6000" b="1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79961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7"/>
          <p:cNvSpPr txBox="1">
            <a:spLocks noChangeArrowheads="1"/>
          </p:cNvSpPr>
          <p:nvPr/>
        </p:nvSpPr>
        <p:spPr bwMode="auto">
          <a:xfrm>
            <a:off x="303212" y="1752600"/>
            <a:ext cx="10668000" cy="498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526DB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989AAC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None/>
              <a:defRPr/>
            </a:pPr>
            <a:r>
              <a:rPr lang="en-GB" altLang="en-US" sz="2400" b="1" u="sng" dirty="0" smtClean="0">
                <a:solidFill>
                  <a:srgbClr val="00B050"/>
                </a:solidFill>
              </a:rPr>
              <a:t>Please </a:t>
            </a:r>
            <a:r>
              <a:rPr lang="en-GB" altLang="en-US" sz="2400" b="1" u="sng" dirty="0">
                <a:solidFill>
                  <a:srgbClr val="00B050"/>
                </a:solidFill>
              </a:rPr>
              <a:t>ensure all items of clothing are </a:t>
            </a:r>
          </a:p>
          <a:p>
            <a:pPr algn="ctr" eaLnBrk="1" hangingPunct="1">
              <a:spcBef>
                <a:spcPct val="0"/>
              </a:spcBef>
              <a:buClrTx/>
              <a:buNone/>
              <a:defRPr/>
            </a:pPr>
            <a:r>
              <a:rPr lang="en-GB" altLang="en-US" sz="2400" b="1" u="sng" dirty="0">
                <a:solidFill>
                  <a:srgbClr val="00B050"/>
                </a:solidFill>
              </a:rPr>
              <a:t>clearly marked with your child’s name. </a:t>
            </a:r>
            <a:endParaRPr lang="en-GB" altLang="en-US" sz="2400" b="1" u="sng" dirty="0">
              <a:solidFill>
                <a:srgbClr val="00B050"/>
              </a:solidFill>
              <a:latin typeface="+mn-lt"/>
            </a:endParaRPr>
          </a:p>
          <a:p>
            <a:pPr eaLnBrk="1" hangingPunct="1">
              <a:spcBef>
                <a:spcPct val="0"/>
              </a:spcBef>
              <a:buClrTx/>
              <a:buNone/>
              <a:defRPr/>
            </a:pPr>
            <a:r>
              <a:rPr lang="en-GB" altLang="en-US" sz="2000" dirty="0" smtClean="0">
                <a:solidFill>
                  <a:srgbClr val="00B050"/>
                </a:solidFill>
                <a:latin typeface="+mn-lt"/>
              </a:rPr>
              <a:t>Children </a:t>
            </a:r>
            <a:r>
              <a:rPr lang="en-GB" altLang="en-US" sz="2000" dirty="0">
                <a:solidFill>
                  <a:srgbClr val="00B050"/>
                </a:solidFill>
                <a:latin typeface="+mn-lt"/>
              </a:rPr>
              <a:t>need to have correct PE Kit in school for their PE days. Our PE days are Monday and Friday</a:t>
            </a:r>
            <a:r>
              <a:rPr lang="en-GB" altLang="en-US" sz="2000" dirty="0" smtClean="0">
                <a:solidFill>
                  <a:srgbClr val="00B050"/>
                </a:solidFill>
                <a:latin typeface="+mn-lt"/>
              </a:rPr>
              <a:t>.</a:t>
            </a:r>
            <a:r>
              <a:rPr lang="en-GB" altLang="en-US" sz="2000" dirty="0">
                <a:solidFill>
                  <a:srgbClr val="00B050"/>
                </a:solidFill>
                <a:latin typeface="+mn-lt"/>
              </a:rPr>
              <a:t> P.E kits to be brought in on Mondays and kept in school until Fridays.</a:t>
            </a:r>
          </a:p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buClrTx/>
              <a:defRPr/>
            </a:pPr>
            <a:r>
              <a:rPr lang="en-GB" altLang="en-US" sz="2000" dirty="0">
                <a:solidFill>
                  <a:srgbClr val="00B050"/>
                </a:solidFill>
              </a:rPr>
              <a:t>Plain white T shirt (with or without school logos but no other logos)</a:t>
            </a:r>
          </a:p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buClrTx/>
              <a:defRPr/>
            </a:pPr>
            <a:r>
              <a:rPr lang="en-GB" altLang="en-US" sz="2000" dirty="0">
                <a:solidFill>
                  <a:srgbClr val="00B050"/>
                </a:solidFill>
              </a:rPr>
              <a:t>Red </a:t>
            </a:r>
            <a:r>
              <a:rPr lang="en-GB" altLang="en-US" sz="2000" dirty="0" smtClean="0">
                <a:solidFill>
                  <a:srgbClr val="00B050"/>
                </a:solidFill>
              </a:rPr>
              <a:t>shorts</a:t>
            </a:r>
            <a:endParaRPr lang="en-GB" altLang="en-US" sz="2000" dirty="0">
              <a:solidFill>
                <a:srgbClr val="00B050"/>
              </a:solidFill>
            </a:endParaRPr>
          </a:p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buClrTx/>
              <a:defRPr/>
            </a:pPr>
            <a:r>
              <a:rPr lang="en-GB" altLang="en-US" sz="2000" dirty="0">
                <a:solidFill>
                  <a:srgbClr val="00B050"/>
                </a:solidFill>
              </a:rPr>
              <a:t>Plain </a:t>
            </a:r>
            <a:r>
              <a:rPr lang="en-GB" altLang="en-US" sz="2000" dirty="0" smtClean="0">
                <a:solidFill>
                  <a:srgbClr val="00B050"/>
                </a:solidFill>
              </a:rPr>
              <a:t>trainers </a:t>
            </a:r>
            <a:r>
              <a:rPr lang="en-GB" altLang="en-US" sz="2000" dirty="0">
                <a:solidFill>
                  <a:srgbClr val="00B050"/>
                </a:solidFill>
              </a:rPr>
              <a:t>with non-marking soles </a:t>
            </a:r>
          </a:p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buClrTx/>
              <a:defRPr/>
            </a:pPr>
            <a:r>
              <a:rPr lang="en-GB" altLang="en-US" sz="2000" dirty="0">
                <a:solidFill>
                  <a:srgbClr val="00B050"/>
                </a:solidFill>
              </a:rPr>
              <a:t>Optional for cold weather – Plain dark tracksuit bottoms and sweatshirt for outdoor use, i.e. black, navy, or green without logos</a:t>
            </a:r>
          </a:p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buClrTx/>
              <a:defRPr/>
            </a:pPr>
            <a:r>
              <a:rPr lang="en-GB" altLang="en-US" sz="2000" dirty="0">
                <a:solidFill>
                  <a:srgbClr val="00B050"/>
                </a:solidFill>
              </a:rPr>
              <a:t>Red drawstring bag (clearly </a:t>
            </a:r>
            <a:r>
              <a:rPr lang="en-GB" altLang="en-US" sz="2000" dirty="0" smtClean="0">
                <a:solidFill>
                  <a:srgbClr val="00B050"/>
                </a:solidFill>
              </a:rPr>
              <a:t>labelled)</a:t>
            </a:r>
          </a:p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buClrTx/>
              <a:defRPr/>
            </a:pPr>
            <a:r>
              <a:rPr lang="en-GB" altLang="en-US" sz="2000" dirty="0" smtClean="0">
                <a:solidFill>
                  <a:srgbClr val="00B050"/>
                </a:solidFill>
                <a:latin typeface="+mn-lt"/>
              </a:rPr>
              <a:t>No </a:t>
            </a:r>
            <a:r>
              <a:rPr lang="en-GB" altLang="en-US" sz="2000" dirty="0">
                <a:solidFill>
                  <a:srgbClr val="00B050"/>
                </a:solidFill>
                <a:latin typeface="+mn-lt"/>
              </a:rPr>
              <a:t>jewellery </a:t>
            </a:r>
            <a:r>
              <a:rPr lang="en-GB" altLang="en-US" sz="2000" dirty="0" smtClean="0">
                <a:solidFill>
                  <a:srgbClr val="00B050"/>
                </a:solidFill>
                <a:latin typeface="+mn-lt"/>
              </a:rPr>
              <a:t>should </a:t>
            </a:r>
            <a:r>
              <a:rPr lang="en-GB" altLang="en-US" sz="2000" dirty="0">
                <a:solidFill>
                  <a:srgbClr val="00B050"/>
                </a:solidFill>
                <a:latin typeface="+mn-lt"/>
              </a:rPr>
              <a:t>be worn. </a:t>
            </a:r>
            <a:endParaRPr lang="en-GB" altLang="en-US" sz="2000" dirty="0" smtClean="0">
              <a:solidFill>
                <a:srgbClr val="00B050"/>
              </a:solidFill>
              <a:latin typeface="+mn-lt"/>
            </a:endParaRPr>
          </a:p>
          <a:p>
            <a:pPr marL="342900" indent="-342900" eaLnBrk="1" hangingPunct="1">
              <a:spcBef>
                <a:spcPct val="50000"/>
              </a:spcBef>
              <a:buClrTx/>
              <a:buFont typeface="Wingdings" panose="05000000000000000000" pitchFamily="2" charset="2"/>
              <a:buChar char="Ø"/>
              <a:defRPr/>
            </a:pPr>
            <a:endParaRPr lang="en-GB" altLang="en-US" sz="2000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84612" y="533400"/>
            <a:ext cx="327653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altLang="en-US" sz="6000" dirty="0">
                <a:solidFill>
                  <a:srgbClr val="FF0000"/>
                </a:solidFill>
              </a:rPr>
              <a:t>KS2 PE Kit</a:t>
            </a:r>
          </a:p>
        </p:txBody>
      </p:sp>
    </p:spTree>
    <p:extLst>
      <p:ext uri="{BB962C8B-B14F-4D97-AF65-F5344CB8AC3E}">
        <p14:creationId xmlns:p14="http://schemas.microsoft.com/office/powerpoint/2010/main" val="34218749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5412" y="609600"/>
            <a:ext cx="65532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6000" dirty="0">
                <a:solidFill>
                  <a:srgbClr val="FF0000"/>
                </a:solidFill>
                <a:cs typeface="Arial" charset="0"/>
              </a:rPr>
              <a:t>R.E.: Come and See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1812" y="1981200"/>
            <a:ext cx="8243888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000" b="1" u="sng" dirty="0">
                <a:solidFill>
                  <a:srgbClr val="00B050"/>
                </a:solidFill>
                <a:cs typeface="Arial" charset="0"/>
              </a:rPr>
              <a:t>Autumn Term</a:t>
            </a:r>
          </a:p>
          <a:p>
            <a:pPr>
              <a:defRPr/>
            </a:pPr>
            <a:r>
              <a:rPr lang="en-GB" sz="2000" dirty="0">
                <a:solidFill>
                  <a:srgbClr val="00B050"/>
                </a:solidFill>
                <a:cs typeface="Arial" charset="0"/>
              </a:rPr>
              <a:t>Domestic Church - Loving</a:t>
            </a:r>
          </a:p>
          <a:p>
            <a:pPr>
              <a:defRPr/>
            </a:pPr>
            <a:r>
              <a:rPr lang="en-GB" sz="2000" dirty="0">
                <a:solidFill>
                  <a:srgbClr val="00B050"/>
                </a:solidFill>
                <a:cs typeface="Arial" charset="0"/>
              </a:rPr>
              <a:t>Baptism/Confirmation - Vocation and Commitment</a:t>
            </a:r>
          </a:p>
          <a:p>
            <a:pPr>
              <a:defRPr/>
            </a:pPr>
            <a:r>
              <a:rPr lang="en-GB" sz="2000" dirty="0">
                <a:solidFill>
                  <a:srgbClr val="00B050"/>
                </a:solidFill>
                <a:cs typeface="Arial" charset="0"/>
              </a:rPr>
              <a:t>Judaism - Rosh Hashanah, Yom Kippur </a:t>
            </a:r>
          </a:p>
          <a:p>
            <a:pPr>
              <a:defRPr/>
            </a:pPr>
            <a:r>
              <a:rPr lang="en-GB" sz="2000" dirty="0">
                <a:solidFill>
                  <a:srgbClr val="00B050"/>
                </a:solidFill>
                <a:cs typeface="Arial" charset="0"/>
              </a:rPr>
              <a:t>Advent/Christmas: </a:t>
            </a:r>
            <a:r>
              <a:rPr lang="en-GB" sz="2000" dirty="0" smtClean="0">
                <a:solidFill>
                  <a:srgbClr val="00B050"/>
                </a:solidFill>
                <a:cs typeface="Arial" charset="0"/>
              </a:rPr>
              <a:t>Expectations</a:t>
            </a:r>
          </a:p>
          <a:p>
            <a:pPr>
              <a:defRPr/>
            </a:pPr>
            <a:r>
              <a:rPr lang="en-GB" sz="2000" b="1" u="sng" dirty="0" smtClean="0">
                <a:solidFill>
                  <a:srgbClr val="00B050"/>
                </a:solidFill>
                <a:cs typeface="Arial" charset="0"/>
              </a:rPr>
              <a:t>Spring Term</a:t>
            </a:r>
          </a:p>
          <a:p>
            <a:pPr>
              <a:defRPr/>
            </a:pPr>
            <a:r>
              <a:rPr lang="en-GB" sz="2000" dirty="0" smtClean="0">
                <a:solidFill>
                  <a:srgbClr val="00B050"/>
                </a:solidFill>
                <a:cs typeface="Arial" charset="0"/>
              </a:rPr>
              <a:t>Local Church – Sources</a:t>
            </a:r>
          </a:p>
          <a:p>
            <a:pPr>
              <a:defRPr/>
            </a:pPr>
            <a:r>
              <a:rPr lang="en-GB" sz="2000" dirty="0" smtClean="0">
                <a:solidFill>
                  <a:srgbClr val="00B050"/>
                </a:solidFill>
                <a:cs typeface="Arial" charset="0"/>
              </a:rPr>
              <a:t>Eucharist - Unit</a:t>
            </a:r>
          </a:p>
          <a:p>
            <a:pPr>
              <a:defRPr/>
            </a:pPr>
            <a:r>
              <a:rPr lang="en-GB" sz="2000" dirty="0" smtClean="0">
                <a:solidFill>
                  <a:srgbClr val="00B050"/>
                </a:solidFill>
                <a:cs typeface="Arial" charset="0"/>
              </a:rPr>
              <a:t>Lent/Easter – Death &amp; New Life</a:t>
            </a:r>
          </a:p>
          <a:p>
            <a:pPr>
              <a:defRPr/>
            </a:pPr>
            <a:r>
              <a:rPr lang="en-GB" sz="2000" b="1" u="sng" dirty="0" smtClean="0">
                <a:solidFill>
                  <a:srgbClr val="00B050"/>
                </a:solidFill>
                <a:cs typeface="Arial" charset="0"/>
              </a:rPr>
              <a:t>Summer Term</a:t>
            </a:r>
          </a:p>
          <a:p>
            <a:pPr>
              <a:defRPr/>
            </a:pPr>
            <a:r>
              <a:rPr lang="en-GB" sz="2000" dirty="0" smtClean="0">
                <a:solidFill>
                  <a:srgbClr val="00B050"/>
                </a:solidFill>
                <a:cs typeface="Arial" charset="0"/>
              </a:rPr>
              <a:t>Pentecost </a:t>
            </a:r>
            <a:r>
              <a:rPr lang="en-GB" sz="2000" dirty="0">
                <a:solidFill>
                  <a:srgbClr val="00B050"/>
                </a:solidFill>
                <a:cs typeface="Arial" charset="0"/>
              </a:rPr>
              <a:t>– Witnesses</a:t>
            </a:r>
          </a:p>
          <a:p>
            <a:pPr>
              <a:defRPr/>
            </a:pPr>
            <a:r>
              <a:rPr lang="en-GB" sz="2000" dirty="0" smtClean="0">
                <a:solidFill>
                  <a:srgbClr val="00B050"/>
                </a:solidFill>
                <a:cs typeface="Arial" charset="0"/>
              </a:rPr>
              <a:t>Islam</a:t>
            </a:r>
            <a:endParaRPr lang="en-GB" sz="2000" dirty="0">
              <a:solidFill>
                <a:srgbClr val="00B050"/>
              </a:solidFill>
              <a:cs typeface="Arial" charset="0"/>
            </a:endParaRPr>
          </a:p>
          <a:p>
            <a:pPr>
              <a:defRPr/>
            </a:pPr>
            <a:r>
              <a:rPr lang="en-GB" sz="2000" dirty="0" smtClean="0">
                <a:solidFill>
                  <a:srgbClr val="00B050"/>
                </a:solidFill>
                <a:cs typeface="Arial" charset="0"/>
              </a:rPr>
              <a:t>Reconciliation/Anointing of the sick - Healing</a:t>
            </a:r>
          </a:p>
          <a:p>
            <a:pPr>
              <a:defRPr/>
            </a:pPr>
            <a:r>
              <a:rPr lang="en-GB" sz="2000" dirty="0" smtClean="0">
                <a:solidFill>
                  <a:srgbClr val="00B050"/>
                </a:solidFill>
                <a:cs typeface="Arial" charset="0"/>
              </a:rPr>
              <a:t>Universal Church – Common Good</a:t>
            </a:r>
            <a:endParaRPr lang="en-GB" sz="2000" dirty="0">
              <a:solidFill>
                <a:srgbClr val="00B050"/>
              </a:solidFill>
              <a:cs typeface="Arial" charset="0"/>
            </a:endParaRPr>
          </a:p>
        </p:txBody>
      </p:sp>
      <p:pic>
        <p:nvPicPr>
          <p:cNvPr id="6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9412" y="2414915"/>
            <a:ext cx="3929650" cy="2614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88234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2360612" y="457200"/>
            <a:ext cx="7024688" cy="1143000"/>
          </a:xfrm>
        </p:spPr>
        <p:txBody>
          <a:bodyPr>
            <a:normAutofit/>
          </a:bodyPr>
          <a:lstStyle/>
          <a:p>
            <a:pPr algn="ctr"/>
            <a:r>
              <a:rPr lang="en-GB" altLang="en-US" sz="6000" dirty="0" smtClean="0">
                <a:solidFill>
                  <a:srgbClr val="FF0000"/>
                </a:solidFill>
                <a:latin typeface="+mn-lt"/>
              </a:rPr>
              <a:t>Maths in Year 6 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1065212" y="1981200"/>
            <a:ext cx="7489825" cy="57610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GB" altLang="en-US" sz="14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033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2360612" y="457200"/>
            <a:ext cx="7024688" cy="1143000"/>
          </a:xfrm>
        </p:spPr>
        <p:txBody>
          <a:bodyPr>
            <a:normAutofit/>
          </a:bodyPr>
          <a:lstStyle/>
          <a:p>
            <a:pPr algn="ctr"/>
            <a:r>
              <a:rPr lang="en-GB" altLang="en-US" sz="6000" dirty="0" smtClean="0">
                <a:solidFill>
                  <a:srgbClr val="FF0000"/>
                </a:solidFill>
                <a:latin typeface="+mn-lt"/>
              </a:rPr>
              <a:t>Reading in Year 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1065212" y="1981200"/>
            <a:ext cx="7489825" cy="57610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GB" altLang="en-US" sz="14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4370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2360612" y="533400"/>
            <a:ext cx="7024688" cy="1143000"/>
          </a:xfrm>
        </p:spPr>
        <p:txBody>
          <a:bodyPr>
            <a:normAutofit/>
          </a:bodyPr>
          <a:lstStyle/>
          <a:p>
            <a:pPr algn="ctr"/>
            <a:r>
              <a:rPr lang="en-GB" altLang="en-US" sz="6000" dirty="0" smtClean="0">
                <a:solidFill>
                  <a:srgbClr val="FF0000"/>
                </a:solidFill>
                <a:latin typeface="+mn-lt"/>
              </a:rPr>
              <a:t>Phonics in Year 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1065212" y="1981200"/>
            <a:ext cx="7489825" cy="57610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GB" altLang="en-US" sz="14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5871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2436812" y="457200"/>
            <a:ext cx="7024688" cy="1143000"/>
          </a:xfrm>
        </p:spPr>
        <p:txBody>
          <a:bodyPr>
            <a:normAutofit/>
          </a:bodyPr>
          <a:lstStyle/>
          <a:p>
            <a:pPr algn="ctr"/>
            <a:r>
              <a:rPr lang="en-GB" altLang="en-US" sz="6000" dirty="0" smtClean="0">
                <a:solidFill>
                  <a:srgbClr val="FF0000"/>
                </a:solidFill>
                <a:latin typeface="+mn-lt"/>
              </a:rPr>
              <a:t>Writing in Year 6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1065212" y="1981200"/>
            <a:ext cx="7489825" cy="57610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GB" altLang="en-US" sz="14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801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6"/>
          <p:cNvSpPr>
            <a:spLocks noGrp="1" noChangeArrowheads="1"/>
          </p:cNvSpPr>
          <p:nvPr>
            <p:ph type="title"/>
          </p:nvPr>
        </p:nvSpPr>
        <p:spPr>
          <a:xfrm>
            <a:off x="3275012" y="609600"/>
            <a:ext cx="8042275" cy="865188"/>
          </a:xfrm>
        </p:spPr>
        <p:txBody>
          <a:bodyPr>
            <a:noAutofit/>
          </a:bodyPr>
          <a:lstStyle/>
          <a:p>
            <a:pPr eaLnBrk="1" hangingPunct="1"/>
            <a:r>
              <a:rPr lang="en-GB" altLang="en-US" sz="6000" dirty="0" smtClean="0">
                <a:solidFill>
                  <a:srgbClr val="FF0000"/>
                </a:solidFill>
                <a:latin typeface="+mn-lt"/>
              </a:rPr>
              <a:t>Science in Year 6</a:t>
            </a:r>
            <a:endParaRPr lang="en-GB" altLang="en-US" sz="600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807028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6"/>
          <p:cNvSpPr>
            <a:spLocks noGrp="1" noChangeArrowheads="1"/>
          </p:cNvSpPr>
          <p:nvPr>
            <p:ph type="title"/>
          </p:nvPr>
        </p:nvSpPr>
        <p:spPr>
          <a:xfrm>
            <a:off x="989012" y="457200"/>
            <a:ext cx="11014075" cy="865188"/>
          </a:xfrm>
        </p:spPr>
        <p:txBody>
          <a:bodyPr>
            <a:noAutofit/>
          </a:bodyPr>
          <a:lstStyle/>
          <a:p>
            <a:pPr eaLnBrk="1" hangingPunct="1"/>
            <a:r>
              <a:rPr lang="en-GB" altLang="en-US" sz="6000" dirty="0" smtClean="0">
                <a:solidFill>
                  <a:srgbClr val="FF0000"/>
                </a:solidFill>
                <a:latin typeface="+mn-lt"/>
              </a:rPr>
              <a:t>Other curriculum topics in Year 6</a:t>
            </a:r>
            <a:endParaRPr lang="en-GB" altLang="en-US" sz="600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870790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9012" y="336509"/>
            <a:ext cx="6092825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altLang="en-US" sz="5400" dirty="0" smtClean="0">
                <a:solidFill>
                  <a:srgbClr val="FF0000"/>
                </a:solidFill>
              </a:rPr>
              <a:t>Our School Prayer</a:t>
            </a:r>
            <a:endParaRPr lang="en-GB" altLang="en-US" sz="5400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5612" y="1905000"/>
            <a:ext cx="11341652" cy="37220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3000" b="1" dirty="0">
                <a:solidFill>
                  <a:srgbClr val="00B050"/>
                </a:solidFill>
              </a:rPr>
              <a:t>Dear God,</a:t>
            </a:r>
          </a:p>
          <a:p>
            <a:pPr marL="0" indent="0">
              <a:buNone/>
            </a:pPr>
            <a:r>
              <a:rPr lang="en-GB" sz="3000" b="1" dirty="0">
                <a:solidFill>
                  <a:srgbClr val="00B050"/>
                </a:solidFill>
              </a:rPr>
              <a:t>Bless all the children and staff in our school.</a:t>
            </a:r>
          </a:p>
          <a:p>
            <a:pPr marL="0" indent="0">
              <a:buNone/>
            </a:pPr>
            <a:r>
              <a:rPr lang="en-GB" sz="3000" b="1" dirty="0">
                <a:solidFill>
                  <a:srgbClr val="00B050"/>
                </a:solidFill>
              </a:rPr>
              <a:t>Bless all our loving parents, our school community and parishioners.</a:t>
            </a:r>
          </a:p>
          <a:p>
            <a:pPr marL="0" indent="0">
              <a:buNone/>
            </a:pPr>
            <a:r>
              <a:rPr lang="en-GB" sz="3000" b="1" dirty="0">
                <a:solidFill>
                  <a:srgbClr val="00B050"/>
                </a:solidFill>
              </a:rPr>
              <a:t>Let us follow the shining examples of St Alban and St Stephen.</a:t>
            </a:r>
          </a:p>
          <a:p>
            <a:pPr marL="0" indent="0">
              <a:buNone/>
            </a:pPr>
            <a:r>
              <a:rPr lang="en-GB" sz="3000" b="1" dirty="0">
                <a:solidFill>
                  <a:srgbClr val="00B050"/>
                </a:solidFill>
              </a:rPr>
              <a:t>Help us to be the best that we can be and guide us as we stay connected to you and Jesus in all that we do.</a:t>
            </a:r>
          </a:p>
          <a:p>
            <a:pPr marL="0" indent="0">
              <a:buNone/>
            </a:pPr>
            <a:r>
              <a:rPr lang="en-GB" sz="3000" b="1" dirty="0">
                <a:solidFill>
                  <a:srgbClr val="00B050"/>
                </a:solidFill>
              </a:rPr>
              <a:t>As a school, we are learning and growing with God by our side. </a:t>
            </a:r>
          </a:p>
          <a:p>
            <a:pPr marL="0" indent="0">
              <a:buNone/>
            </a:pPr>
            <a:r>
              <a:rPr lang="en-GB" sz="3000" b="1" dirty="0">
                <a:solidFill>
                  <a:srgbClr val="00B050"/>
                </a:solidFill>
              </a:rPr>
              <a:t>Amen.</a:t>
            </a:r>
          </a:p>
          <a:p>
            <a:pPr marL="0" indent="0">
              <a:buNone/>
            </a:pPr>
            <a:endParaRPr lang="en-GB" sz="32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758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6"/>
          <p:cNvSpPr>
            <a:spLocks noGrp="1" noChangeArrowheads="1"/>
          </p:cNvSpPr>
          <p:nvPr>
            <p:ph type="title"/>
          </p:nvPr>
        </p:nvSpPr>
        <p:spPr>
          <a:xfrm>
            <a:off x="3884612" y="609600"/>
            <a:ext cx="11014075" cy="865188"/>
          </a:xfrm>
        </p:spPr>
        <p:txBody>
          <a:bodyPr>
            <a:noAutofit/>
          </a:bodyPr>
          <a:lstStyle/>
          <a:p>
            <a:pPr eaLnBrk="1" hangingPunct="1"/>
            <a:r>
              <a:rPr lang="en-GB" altLang="en-US" sz="6000" dirty="0" smtClean="0">
                <a:solidFill>
                  <a:srgbClr val="FF0000"/>
                </a:solidFill>
                <a:latin typeface="+mn-lt"/>
              </a:rPr>
              <a:t>SATs in Year 6</a:t>
            </a:r>
            <a:endParaRPr lang="en-GB" altLang="en-US" sz="600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82544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6"/>
          <p:cNvSpPr>
            <a:spLocks noGrp="1" noChangeArrowheads="1"/>
          </p:cNvSpPr>
          <p:nvPr>
            <p:ph type="title"/>
          </p:nvPr>
        </p:nvSpPr>
        <p:spPr>
          <a:xfrm>
            <a:off x="3960812" y="457200"/>
            <a:ext cx="11014075" cy="865188"/>
          </a:xfrm>
        </p:spPr>
        <p:txBody>
          <a:bodyPr>
            <a:noAutofit/>
          </a:bodyPr>
          <a:lstStyle/>
          <a:p>
            <a:pPr eaLnBrk="1" hangingPunct="1"/>
            <a:r>
              <a:rPr lang="en-GB" altLang="en-US" sz="6000" dirty="0" smtClean="0">
                <a:solidFill>
                  <a:srgbClr val="FF0000"/>
                </a:solidFill>
                <a:latin typeface="+mn-lt"/>
              </a:rPr>
              <a:t>Home Learning</a:t>
            </a:r>
            <a:endParaRPr lang="en-GB" altLang="en-US" sz="600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7591413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370012" y="533400"/>
            <a:ext cx="9296400" cy="2262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526DB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989AAC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400" eaLnBrk="1" hangingPunct="1">
              <a:spcBef>
                <a:spcPct val="50000"/>
              </a:spcBef>
              <a:buClrTx/>
              <a:buNone/>
              <a:defRPr/>
            </a:pPr>
            <a:r>
              <a:rPr lang="en-GB" altLang="en-US" sz="6000" dirty="0">
                <a:solidFill>
                  <a:srgbClr val="FF0000"/>
                </a:solidFill>
                <a:latin typeface="+mn-lt"/>
              </a:rPr>
              <a:t>How </a:t>
            </a:r>
            <a:r>
              <a:rPr lang="en-GB" altLang="en-US" sz="6000" dirty="0" smtClean="0">
                <a:solidFill>
                  <a:srgbClr val="FF0000"/>
                </a:solidFill>
                <a:latin typeface="+mn-lt"/>
              </a:rPr>
              <a:t>you can </a:t>
            </a:r>
            <a:r>
              <a:rPr lang="en-GB" altLang="en-US" sz="6000" dirty="0">
                <a:solidFill>
                  <a:srgbClr val="FF0000"/>
                </a:solidFill>
                <a:latin typeface="+mn-lt"/>
              </a:rPr>
              <a:t>help </a:t>
            </a:r>
            <a:r>
              <a:rPr lang="en-GB" altLang="en-US" sz="6000" dirty="0" smtClean="0">
                <a:solidFill>
                  <a:srgbClr val="FF0000"/>
                </a:solidFill>
                <a:latin typeface="+mn-lt"/>
              </a:rPr>
              <a:t>at home</a:t>
            </a:r>
          </a:p>
          <a:p>
            <a:pPr marL="457200" indent="-457200" defTabSz="914400" eaLnBrk="1" hangingPunct="1">
              <a:spcBef>
                <a:spcPct val="50000"/>
              </a:spcBef>
              <a:buClrTx/>
              <a:buFont typeface="Wingdings" panose="05000000000000000000" pitchFamily="2" charset="2"/>
              <a:buChar char="Ø"/>
              <a:defRPr/>
            </a:pPr>
            <a:endParaRPr lang="en-GB" altLang="en-US" sz="5400" dirty="0" smtClean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060361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379412" y="685800"/>
            <a:ext cx="10591800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5425" indent="158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102870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6000" dirty="0">
                <a:solidFill>
                  <a:srgbClr val="FF0000"/>
                </a:solidFill>
                <a:latin typeface="+mn-lt"/>
              </a:rPr>
              <a:t>Parent Helpers</a:t>
            </a:r>
          </a:p>
          <a:p>
            <a:pPr eaLnBrk="1" hangingPunct="1">
              <a:defRPr/>
            </a:pPr>
            <a:endParaRPr lang="en-GB" b="1" u="sng" dirty="0">
              <a:latin typeface="+mj-lt"/>
            </a:endParaRPr>
          </a:p>
          <a:p>
            <a:pPr eaLnBrk="1" hangingPunct="1">
              <a:defRPr/>
            </a:pPr>
            <a:r>
              <a:rPr lang="en-GB" sz="2800" dirty="0">
                <a:solidFill>
                  <a:srgbClr val="00B050"/>
                </a:solidFill>
                <a:latin typeface="+mj-lt"/>
              </a:rPr>
              <a:t>The support of parents is of enormous benefit to the children and we warmly welcome it. </a:t>
            </a:r>
          </a:p>
          <a:p>
            <a:pPr eaLnBrk="1" hangingPunct="1">
              <a:defRPr/>
            </a:pPr>
            <a:endParaRPr lang="en-GB" sz="2800" dirty="0">
              <a:solidFill>
                <a:srgbClr val="00B050"/>
              </a:solidFill>
              <a:latin typeface="+mj-lt"/>
            </a:endParaRPr>
          </a:p>
          <a:p>
            <a:pPr eaLnBrk="1" hangingPunct="1">
              <a:defRPr/>
            </a:pPr>
            <a:r>
              <a:rPr lang="en-GB" sz="2800" dirty="0" smtClean="0">
                <a:solidFill>
                  <a:srgbClr val="00B050"/>
                </a:solidFill>
                <a:latin typeface="+mj-lt"/>
              </a:rPr>
              <a:t>We can </a:t>
            </a:r>
            <a:r>
              <a:rPr lang="en-GB" sz="2800" dirty="0">
                <a:solidFill>
                  <a:srgbClr val="00B050"/>
                </a:solidFill>
                <a:latin typeface="+mj-lt"/>
              </a:rPr>
              <a:t>now invite parent volunteers back to help in school. If you are interested in becoming </a:t>
            </a:r>
            <a:r>
              <a:rPr lang="en-GB" sz="2800" dirty="0" smtClean="0">
                <a:solidFill>
                  <a:srgbClr val="00B050"/>
                </a:solidFill>
                <a:latin typeface="+mj-lt"/>
              </a:rPr>
              <a:t>a volunteer, </a:t>
            </a:r>
            <a:r>
              <a:rPr lang="en-GB" sz="2800" dirty="0">
                <a:solidFill>
                  <a:srgbClr val="00B050"/>
                </a:solidFill>
                <a:latin typeface="+mj-lt"/>
              </a:rPr>
              <a:t>please notify the office and further information will follow. </a:t>
            </a:r>
          </a:p>
          <a:p>
            <a:pPr eaLnBrk="1" hangingPunct="1">
              <a:defRPr/>
            </a:pPr>
            <a:endParaRPr lang="en-GB" sz="2800" i="1" dirty="0">
              <a:solidFill>
                <a:srgbClr val="00B050"/>
              </a:solidFill>
              <a:latin typeface="+mj-lt"/>
            </a:endParaRPr>
          </a:p>
          <a:p>
            <a:pPr eaLnBrk="1" hangingPunct="1">
              <a:defRPr/>
            </a:pPr>
            <a:r>
              <a:rPr lang="en-GB" sz="2800" i="1" dirty="0">
                <a:solidFill>
                  <a:srgbClr val="00B050"/>
                </a:solidFill>
                <a:latin typeface="+mj-lt"/>
              </a:rPr>
              <a:t>(Please note that in line with Hertfordshire County Council, all parents working in school will be asked to apply for police clearance.)</a:t>
            </a:r>
          </a:p>
          <a:p>
            <a:pPr indent="0" eaLnBrk="1" hangingPunct="1">
              <a:defRPr/>
            </a:pPr>
            <a:endParaRPr lang="en-GB" sz="2400" i="1" dirty="0">
              <a:latin typeface="+mj-lt"/>
            </a:endParaRPr>
          </a:p>
        </p:txBody>
      </p:sp>
      <p:pic>
        <p:nvPicPr>
          <p:cNvPr id="47107" name="Picture 6" descr="2,829 Parent Teacher Illustrations &amp;amp; Clip Art - iStoc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2" y="228600"/>
            <a:ext cx="2089150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53937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2741612" y="228600"/>
            <a:ext cx="6348413" cy="1320800"/>
          </a:xfrm>
        </p:spPr>
        <p:txBody>
          <a:bodyPr>
            <a:normAutofit/>
          </a:bodyPr>
          <a:lstStyle/>
          <a:p>
            <a:pPr algn="ctr"/>
            <a:r>
              <a:rPr lang="en-GB" altLang="en-US" sz="6000" dirty="0" smtClean="0">
                <a:solidFill>
                  <a:srgbClr val="FF0000"/>
                </a:solidFill>
                <a:latin typeface="+mn-lt"/>
              </a:rPr>
              <a:t>Any Questions?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>
          <a:xfrm>
            <a:off x="1446212" y="3352800"/>
            <a:ext cx="9331325" cy="4824412"/>
          </a:xfrm>
        </p:spPr>
        <p:txBody>
          <a:bodyPr/>
          <a:lstStyle/>
          <a:p>
            <a:pPr marL="68263" indent="0">
              <a:buNone/>
            </a:pPr>
            <a:r>
              <a:rPr lang="en-GB" altLang="en-US" sz="2800" b="1" dirty="0">
                <a:solidFill>
                  <a:srgbClr val="00B050"/>
                </a:solidFill>
              </a:rPr>
              <a:t>If you have any </a:t>
            </a:r>
            <a:r>
              <a:rPr lang="en-GB" altLang="en-US" sz="2800" b="1" dirty="0" smtClean="0">
                <a:solidFill>
                  <a:srgbClr val="00B050"/>
                </a:solidFill>
              </a:rPr>
              <a:t>further questions after the welcome meeting, </a:t>
            </a:r>
            <a:r>
              <a:rPr lang="en-GB" altLang="en-US" sz="2800" b="1" dirty="0">
                <a:solidFill>
                  <a:srgbClr val="00B050"/>
                </a:solidFill>
              </a:rPr>
              <a:t>please email the office:</a:t>
            </a:r>
          </a:p>
          <a:p>
            <a:pPr marL="68263" indent="0" algn="ctr">
              <a:buNone/>
            </a:pPr>
            <a:r>
              <a:rPr lang="en-GB" altLang="en-US" sz="2800" b="1" dirty="0">
                <a:solidFill>
                  <a:srgbClr val="00B050"/>
                </a:solidFill>
                <a:hlinkClick r:id="rId2"/>
              </a:rPr>
              <a:t>admin@ssas.herts.sch.uk</a:t>
            </a:r>
            <a:endParaRPr lang="en-GB" altLang="en-US" sz="2800" b="1" dirty="0">
              <a:solidFill>
                <a:srgbClr val="00B050"/>
              </a:solidFill>
            </a:endParaRPr>
          </a:p>
          <a:p>
            <a:pPr marL="68263" indent="0" algn="ctr">
              <a:buNone/>
            </a:pPr>
            <a:r>
              <a:rPr lang="en-GB" altLang="en-US" sz="2800" b="1" dirty="0">
                <a:solidFill>
                  <a:srgbClr val="00B050"/>
                </a:solidFill>
              </a:rPr>
              <a:t>We will try to get back to you as soon as possible.</a:t>
            </a:r>
          </a:p>
          <a:p>
            <a:pPr marL="68263" indent="0">
              <a:buNone/>
            </a:pPr>
            <a:endParaRPr lang="en-GB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9551979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olorful autumn leaves border - Stock Photo , #spon, #leaves, #autumn ...">
            <a:extLst>
              <a:ext uri="{FF2B5EF4-FFF2-40B4-BE49-F238E27FC236}">
                <a16:creationId xmlns:a16="http://schemas.microsoft.com/office/drawing/2014/main" id="{F5DF24D2-12C2-5BCF-E1CB-5ED5C88F78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3" y="-228600"/>
            <a:ext cx="12186741" cy="708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AE72E66-BFD8-B11F-B635-230F03165D85}"/>
              </a:ext>
            </a:extLst>
          </p:cNvPr>
          <p:cNvSpPr txBox="1"/>
          <p:nvPr/>
        </p:nvSpPr>
        <p:spPr>
          <a:xfrm>
            <a:off x="1065212" y="1752600"/>
            <a:ext cx="104394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altLang="en-US" sz="4800" dirty="0" smtClean="0">
                <a:solidFill>
                  <a:srgbClr val="FF0000"/>
                </a:solidFill>
              </a:rPr>
              <a:t>Thank you for your support.</a:t>
            </a:r>
          </a:p>
          <a:p>
            <a:pPr algn="ctr">
              <a:spcBef>
                <a:spcPct val="0"/>
              </a:spcBef>
              <a:defRPr/>
            </a:pPr>
            <a:r>
              <a:rPr lang="en-GB" altLang="en-US" sz="4000" dirty="0" smtClean="0">
                <a:solidFill>
                  <a:srgbClr val="00B050"/>
                </a:solidFill>
              </a:rPr>
              <a:t>We </a:t>
            </a:r>
            <a:r>
              <a:rPr lang="en-GB" altLang="en-US" sz="4000" dirty="0">
                <a:solidFill>
                  <a:srgbClr val="00B050"/>
                </a:solidFill>
              </a:rPr>
              <a:t>hope that you found this information </a:t>
            </a:r>
            <a:r>
              <a:rPr lang="en-GB" altLang="en-US" sz="4000" dirty="0" smtClean="0">
                <a:solidFill>
                  <a:srgbClr val="00B050"/>
                </a:solidFill>
              </a:rPr>
              <a:t>useful. </a:t>
            </a:r>
            <a:r>
              <a:rPr lang="en-GB" altLang="en-US" sz="4000" dirty="0">
                <a:solidFill>
                  <a:srgbClr val="00B050"/>
                </a:solidFill>
              </a:rPr>
              <a:t>W</a:t>
            </a:r>
            <a:r>
              <a:rPr lang="en-GB" altLang="en-US" sz="4000" dirty="0" smtClean="0">
                <a:solidFill>
                  <a:srgbClr val="00B050"/>
                </a:solidFill>
              </a:rPr>
              <a:t>e </a:t>
            </a:r>
            <a:r>
              <a:rPr lang="en-GB" altLang="en-US" sz="4000" dirty="0">
                <a:solidFill>
                  <a:srgbClr val="00B050"/>
                </a:solidFill>
              </a:rPr>
              <a:t>are very much looking forward to getting to know your families and children </a:t>
            </a:r>
            <a:r>
              <a:rPr lang="en-GB" altLang="en-US" sz="4000" dirty="0" smtClean="0">
                <a:solidFill>
                  <a:srgbClr val="00B050"/>
                </a:solidFill>
              </a:rPr>
              <a:t>this year.</a:t>
            </a:r>
            <a:endParaRPr lang="en-GB" altLang="en-US" sz="4000" dirty="0">
              <a:solidFill>
                <a:srgbClr val="00B05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3071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1012" y="533400"/>
            <a:ext cx="8001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altLang="en-US" sz="5400" dirty="0" smtClean="0">
                <a:solidFill>
                  <a:srgbClr val="FF0000"/>
                </a:solidFill>
              </a:rPr>
              <a:t>Our Mission Statement</a:t>
            </a:r>
            <a:endParaRPr lang="en-GB" altLang="en-US" sz="5400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4212" y="2438400"/>
            <a:ext cx="11341652" cy="37220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4800" b="1" dirty="0" smtClean="0">
                <a:solidFill>
                  <a:srgbClr val="00B050"/>
                </a:solidFill>
              </a:rPr>
              <a:t>Learning and Growing with God by our Side</a:t>
            </a:r>
            <a:endParaRPr lang="en-GB" sz="48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GB" sz="3200" b="1" dirty="0">
              <a:solidFill>
                <a:srgbClr val="003300"/>
              </a:solidFill>
            </a:endParaRPr>
          </a:p>
        </p:txBody>
      </p:sp>
      <p:sp>
        <p:nvSpPr>
          <p:cNvPr id="3" name="AutoShape 2" descr="Cross Heart Tree Landscape Background Vector Abstract Christianity Concept  Royalty Free SVG, Cliparts, Vectors, And Stock Illustration. Image 51074517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54" name="Picture 6" descr="https://dougwils.com/wp-content/uploads/2020/07/Plant-From-Bible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012" y="3200400"/>
            <a:ext cx="7620000" cy="339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8592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88638" y="554747"/>
            <a:ext cx="6238920" cy="544751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199" b="1" u="sng" dirty="0">
                <a:solidFill>
                  <a:schemeClr val="accent6">
                    <a:lumMod val="50000"/>
                  </a:schemeClr>
                </a:solidFill>
                <a:latin typeface="Goudy Old Style" panose="02020502050305020303" pitchFamily="18" charset="0"/>
              </a:rPr>
              <a:t>Our Golden Rules</a:t>
            </a:r>
          </a:p>
          <a:p>
            <a:pPr algn="ctr"/>
            <a:endParaRPr lang="en-GB" sz="800" b="1" dirty="0">
              <a:solidFill>
                <a:schemeClr val="accent6">
                  <a:lumMod val="50000"/>
                </a:schemeClr>
              </a:solidFill>
              <a:latin typeface="Goudy Old Style" panose="02020502050305020303" pitchFamily="18" charset="0"/>
            </a:endParaRPr>
          </a:p>
          <a:p>
            <a:pPr algn="ctr"/>
            <a:r>
              <a:rPr lang="en-GB" sz="2800" b="1" dirty="0">
                <a:solidFill>
                  <a:schemeClr val="accent6">
                    <a:lumMod val="50000"/>
                  </a:schemeClr>
                </a:solidFill>
                <a:latin typeface="Goudy Old Style" panose="02020502050305020303" pitchFamily="18" charset="0"/>
              </a:rPr>
              <a:t>We are gentle</a:t>
            </a:r>
            <a:endParaRPr lang="en-GB" sz="2800" dirty="0">
              <a:solidFill>
                <a:schemeClr val="accent6">
                  <a:lumMod val="50000"/>
                </a:schemeClr>
              </a:solidFill>
              <a:latin typeface="Goudy Old Style" panose="02020502050305020303" pitchFamily="18" charset="0"/>
            </a:endParaRPr>
          </a:p>
          <a:p>
            <a:pPr algn="ctr"/>
            <a:r>
              <a:rPr lang="en-GB" sz="2800" b="1" dirty="0">
                <a:solidFill>
                  <a:schemeClr val="accent6">
                    <a:lumMod val="50000"/>
                  </a:schemeClr>
                </a:solidFill>
                <a:latin typeface="Goudy Old Style" panose="02020502050305020303" pitchFamily="18" charset="0"/>
              </a:rPr>
              <a:t> </a:t>
            </a:r>
            <a:endParaRPr lang="en-GB" sz="2800" dirty="0">
              <a:solidFill>
                <a:schemeClr val="accent6">
                  <a:lumMod val="50000"/>
                </a:schemeClr>
              </a:solidFill>
              <a:latin typeface="Goudy Old Style" panose="02020502050305020303" pitchFamily="18" charset="0"/>
            </a:endParaRPr>
          </a:p>
          <a:p>
            <a:pPr algn="ctr"/>
            <a:r>
              <a:rPr lang="en-GB" sz="2800" b="1" dirty="0">
                <a:solidFill>
                  <a:schemeClr val="accent6">
                    <a:lumMod val="50000"/>
                  </a:schemeClr>
                </a:solidFill>
                <a:latin typeface="Goudy Old Style" panose="02020502050305020303" pitchFamily="18" charset="0"/>
              </a:rPr>
              <a:t>We are kind and helpful</a:t>
            </a:r>
            <a:endParaRPr lang="en-GB" sz="2800" dirty="0">
              <a:solidFill>
                <a:schemeClr val="accent6">
                  <a:lumMod val="50000"/>
                </a:schemeClr>
              </a:solidFill>
              <a:latin typeface="Goudy Old Style" panose="02020502050305020303" pitchFamily="18" charset="0"/>
            </a:endParaRPr>
          </a:p>
          <a:p>
            <a:pPr algn="ctr"/>
            <a:r>
              <a:rPr lang="en-GB" sz="2800" b="1" dirty="0">
                <a:solidFill>
                  <a:schemeClr val="accent6">
                    <a:lumMod val="50000"/>
                  </a:schemeClr>
                </a:solidFill>
                <a:latin typeface="Goudy Old Style" panose="02020502050305020303" pitchFamily="18" charset="0"/>
              </a:rPr>
              <a:t> </a:t>
            </a:r>
            <a:endParaRPr lang="en-GB" sz="2800" dirty="0">
              <a:solidFill>
                <a:schemeClr val="accent6">
                  <a:lumMod val="50000"/>
                </a:schemeClr>
              </a:solidFill>
              <a:latin typeface="Goudy Old Style" panose="02020502050305020303" pitchFamily="18" charset="0"/>
            </a:endParaRPr>
          </a:p>
          <a:p>
            <a:pPr algn="ctr"/>
            <a:r>
              <a:rPr lang="en-GB" sz="2800" b="1" dirty="0">
                <a:solidFill>
                  <a:schemeClr val="accent6">
                    <a:lumMod val="50000"/>
                  </a:schemeClr>
                </a:solidFill>
                <a:latin typeface="Goudy Old Style" panose="02020502050305020303" pitchFamily="18" charset="0"/>
              </a:rPr>
              <a:t>We listen</a:t>
            </a:r>
            <a:endParaRPr lang="en-GB" sz="2800" dirty="0">
              <a:solidFill>
                <a:schemeClr val="accent6">
                  <a:lumMod val="50000"/>
                </a:schemeClr>
              </a:solidFill>
              <a:latin typeface="Goudy Old Style" panose="02020502050305020303" pitchFamily="18" charset="0"/>
            </a:endParaRPr>
          </a:p>
          <a:p>
            <a:pPr algn="ctr"/>
            <a:r>
              <a:rPr lang="en-GB" sz="2800" b="1" dirty="0">
                <a:solidFill>
                  <a:schemeClr val="accent6">
                    <a:lumMod val="50000"/>
                  </a:schemeClr>
                </a:solidFill>
                <a:latin typeface="Goudy Old Style" panose="02020502050305020303" pitchFamily="18" charset="0"/>
              </a:rPr>
              <a:t> </a:t>
            </a:r>
            <a:endParaRPr lang="en-GB" sz="2800" dirty="0">
              <a:solidFill>
                <a:schemeClr val="accent6">
                  <a:lumMod val="50000"/>
                </a:schemeClr>
              </a:solidFill>
              <a:latin typeface="Goudy Old Style" panose="02020502050305020303" pitchFamily="18" charset="0"/>
            </a:endParaRPr>
          </a:p>
          <a:p>
            <a:pPr algn="ctr"/>
            <a:r>
              <a:rPr lang="en-GB" sz="2800" b="1" dirty="0">
                <a:solidFill>
                  <a:schemeClr val="accent6">
                    <a:lumMod val="50000"/>
                  </a:schemeClr>
                </a:solidFill>
                <a:latin typeface="Goudy Old Style" panose="02020502050305020303" pitchFamily="18" charset="0"/>
              </a:rPr>
              <a:t>We are honest</a:t>
            </a:r>
            <a:endParaRPr lang="en-GB" sz="2800" dirty="0">
              <a:solidFill>
                <a:schemeClr val="accent6">
                  <a:lumMod val="50000"/>
                </a:schemeClr>
              </a:solidFill>
              <a:latin typeface="Goudy Old Style" panose="02020502050305020303" pitchFamily="18" charset="0"/>
            </a:endParaRPr>
          </a:p>
          <a:p>
            <a:pPr algn="ctr"/>
            <a:r>
              <a:rPr lang="en-GB" sz="2800" b="1" dirty="0">
                <a:solidFill>
                  <a:schemeClr val="accent6">
                    <a:lumMod val="50000"/>
                  </a:schemeClr>
                </a:solidFill>
                <a:latin typeface="Goudy Old Style" panose="02020502050305020303" pitchFamily="18" charset="0"/>
              </a:rPr>
              <a:t> </a:t>
            </a:r>
            <a:endParaRPr lang="en-GB" sz="2800" dirty="0">
              <a:solidFill>
                <a:schemeClr val="accent6">
                  <a:lumMod val="50000"/>
                </a:schemeClr>
              </a:solidFill>
              <a:latin typeface="Goudy Old Style" panose="02020502050305020303" pitchFamily="18" charset="0"/>
            </a:endParaRPr>
          </a:p>
          <a:p>
            <a:pPr algn="ctr"/>
            <a:r>
              <a:rPr lang="en-GB" sz="2800" b="1" dirty="0">
                <a:solidFill>
                  <a:schemeClr val="accent6">
                    <a:lumMod val="50000"/>
                  </a:schemeClr>
                </a:solidFill>
                <a:latin typeface="Goudy Old Style" panose="02020502050305020303" pitchFamily="18" charset="0"/>
              </a:rPr>
              <a:t>We work </a:t>
            </a:r>
            <a:r>
              <a:rPr lang="en-GB" sz="2800" b="1" dirty="0" smtClean="0">
                <a:solidFill>
                  <a:schemeClr val="accent6">
                    <a:lumMod val="50000"/>
                  </a:schemeClr>
                </a:solidFill>
                <a:latin typeface="Goudy Old Style" panose="02020502050305020303" pitchFamily="18" charset="0"/>
              </a:rPr>
              <a:t>hard</a:t>
            </a:r>
          </a:p>
          <a:p>
            <a:pPr algn="ctr"/>
            <a:endParaRPr lang="en-GB" sz="2800" b="1" dirty="0" smtClean="0">
              <a:solidFill>
                <a:schemeClr val="accent6">
                  <a:lumMod val="50000"/>
                </a:schemeClr>
              </a:solidFill>
              <a:latin typeface="Goudy Old Style" panose="02020502050305020303" pitchFamily="18" charset="0"/>
            </a:endParaRPr>
          </a:p>
          <a:p>
            <a:pPr algn="ctr"/>
            <a:r>
              <a:rPr lang="en-GB" sz="2800" b="1" dirty="0" smtClean="0">
                <a:solidFill>
                  <a:schemeClr val="accent6">
                    <a:lumMod val="50000"/>
                  </a:schemeClr>
                </a:solidFill>
                <a:latin typeface="Goudy Old Style" panose="02020502050305020303" pitchFamily="18" charset="0"/>
              </a:rPr>
              <a:t>We look after property</a:t>
            </a:r>
            <a:endParaRPr lang="en-GB" sz="2800" dirty="0">
              <a:solidFill>
                <a:schemeClr val="accent6">
                  <a:lumMod val="50000"/>
                </a:schemeClr>
              </a:solidFill>
              <a:latin typeface="Goudy Old Style" panose="0202050205030502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8544" y="554747"/>
            <a:ext cx="4983911" cy="550776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199" b="1" u="sng" dirty="0">
                <a:solidFill>
                  <a:srgbClr val="FF0000"/>
                </a:solidFill>
                <a:latin typeface="Goudy Old Style" panose="02020502050305020303" pitchFamily="18" charset="0"/>
              </a:rPr>
              <a:t>Our School Values</a:t>
            </a:r>
          </a:p>
          <a:p>
            <a:pPr algn="ctr"/>
            <a:endParaRPr lang="en-GB" sz="3199" b="1" dirty="0">
              <a:solidFill>
                <a:srgbClr val="FF0000"/>
              </a:solidFill>
              <a:latin typeface="Goudy Old Style" panose="02020502050305020303" pitchFamily="18" charset="0"/>
            </a:endParaRPr>
          </a:p>
          <a:p>
            <a:pPr algn="ctr"/>
            <a:r>
              <a:rPr lang="en-GB" sz="3199" b="1" dirty="0">
                <a:solidFill>
                  <a:srgbClr val="FF0000"/>
                </a:solidFill>
                <a:latin typeface="Goudy Old Style" panose="02020502050305020303" pitchFamily="18" charset="0"/>
              </a:rPr>
              <a:t>Faith</a:t>
            </a:r>
          </a:p>
          <a:p>
            <a:pPr algn="ctr"/>
            <a:endParaRPr lang="en-GB" sz="3199" b="1" dirty="0">
              <a:solidFill>
                <a:srgbClr val="FF0000"/>
              </a:solidFill>
              <a:latin typeface="Goudy Old Style" panose="02020502050305020303" pitchFamily="18" charset="0"/>
            </a:endParaRPr>
          </a:p>
          <a:p>
            <a:pPr algn="ctr"/>
            <a:r>
              <a:rPr lang="en-GB" sz="3199" b="1" dirty="0">
                <a:solidFill>
                  <a:srgbClr val="FF0000"/>
                </a:solidFill>
                <a:latin typeface="Goudy Old Style" panose="02020502050305020303" pitchFamily="18" charset="0"/>
              </a:rPr>
              <a:t>Friendship</a:t>
            </a:r>
          </a:p>
          <a:p>
            <a:pPr algn="ctr"/>
            <a:endParaRPr lang="en-GB" sz="3199" b="1" dirty="0">
              <a:solidFill>
                <a:srgbClr val="FF0000"/>
              </a:solidFill>
              <a:latin typeface="Goudy Old Style" panose="02020502050305020303" pitchFamily="18" charset="0"/>
            </a:endParaRPr>
          </a:p>
          <a:p>
            <a:pPr algn="ctr"/>
            <a:r>
              <a:rPr lang="en-GB" sz="3199" b="1" dirty="0">
                <a:solidFill>
                  <a:srgbClr val="FF0000"/>
                </a:solidFill>
                <a:latin typeface="Goudy Old Style" panose="02020502050305020303" pitchFamily="18" charset="0"/>
              </a:rPr>
              <a:t>Determination</a:t>
            </a:r>
          </a:p>
          <a:p>
            <a:pPr algn="ctr"/>
            <a:endParaRPr lang="en-GB" sz="3199" b="1" dirty="0">
              <a:solidFill>
                <a:srgbClr val="FF0000"/>
              </a:solidFill>
              <a:latin typeface="Goudy Old Style" panose="02020502050305020303" pitchFamily="18" charset="0"/>
            </a:endParaRPr>
          </a:p>
          <a:p>
            <a:pPr algn="ctr"/>
            <a:r>
              <a:rPr lang="en-GB" sz="3199" b="1" dirty="0">
                <a:solidFill>
                  <a:srgbClr val="FF0000"/>
                </a:solidFill>
                <a:latin typeface="Goudy Old Style" panose="02020502050305020303" pitchFamily="18" charset="0"/>
              </a:rPr>
              <a:t>Respect</a:t>
            </a:r>
          </a:p>
          <a:p>
            <a:pPr algn="ctr"/>
            <a:endParaRPr lang="en-GB" sz="3199" b="1" dirty="0">
              <a:solidFill>
                <a:srgbClr val="FF0000"/>
              </a:solidFill>
              <a:latin typeface="Goudy Old Style" panose="02020502050305020303" pitchFamily="18" charset="0"/>
            </a:endParaRPr>
          </a:p>
          <a:p>
            <a:pPr algn="ctr"/>
            <a:r>
              <a:rPr lang="en-GB" sz="3199" b="1" dirty="0">
                <a:solidFill>
                  <a:srgbClr val="FF0000"/>
                </a:solidFill>
                <a:latin typeface="Goudy Old Style" panose="02020502050305020303" pitchFamily="18" charset="0"/>
              </a:rPr>
              <a:t>Unity</a:t>
            </a:r>
            <a:endParaRPr lang="en-GB" sz="3199" dirty="0">
              <a:solidFill>
                <a:srgbClr val="FF0000"/>
              </a:solidFill>
              <a:latin typeface="Goudy Old Style" panose="02020502050305020303" pitchFamily="18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558" y="638502"/>
            <a:ext cx="617515" cy="851438"/>
          </a:xfrm>
          <a:prstGeom prst="rect">
            <a:avLst/>
          </a:prstGeom>
          <a:noFill/>
        </p:spPr>
      </p:pic>
      <p:pic>
        <p:nvPicPr>
          <p:cNvPr id="8" name="Picture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0248" y="638502"/>
            <a:ext cx="617515" cy="8514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81591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9612" y="609600"/>
            <a:ext cx="8153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altLang="en-US" sz="5400" dirty="0" smtClean="0">
                <a:solidFill>
                  <a:srgbClr val="FF0000"/>
                </a:solidFill>
              </a:rPr>
              <a:t>Our Senior Leadership Team</a:t>
            </a:r>
            <a:endParaRPr lang="en-GB" altLang="en-US" sz="5400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5" name="Footer Placeholder 4"/>
          <p:cNvSpPr txBox="1">
            <a:spLocks/>
          </p:cNvSpPr>
          <p:nvPr/>
        </p:nvSpPr>
        <p:spPr bwMode="auto">
          <a:xfrm>
            <a:off x="916216" y="4648200"/>
            <a:ext cx="2679699" cy="1524000"/>
          </a:xfrm>
          <a:prstGeom prst="rect">
            <a:avLst/>
          </a:prstGeom>
          <a:ln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defPPr>
              <a:defRPr lang="en-US"/>
            </a:defPPr>
            <a:lvl1pPr algn="l" defTabSz="457200" rtl="0" eaLnBrk="0" fontAlgn="auto" hangingPunct="0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26DB0"/>
              </a:buClr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89AAC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8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Mrs</a:t>
            </a:r>
            <a:r>
              <a:rPr lang="en-US" altLang="en-US" sz="2800" dirty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C. Moore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8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Headteacher </a:t>
            </a:r>
          </a:p>
        </p:txBody>
      </p:sp>
      <p:pic>
        <p:nvPicPr>
          <p:cNvPr id="8" name="Picture 4" descr="https://www.ssas.herts.sch.uk/wp-content/uploads/2021/03/CTMoo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212" y="2209800"/>
            <a:ext cx="2275353" cy="2275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ooter Placeholder 4"/>
          <p:cNvSpPr txBox="1">
            <a:spLocks/>
          </p:cNvSpPr>
          <p:nvPr/>
        </p:nvSpPr>
        <p:spPr bwMode="auto">
          <a:xfrm>
            <a:off x="4514963" y="4648200"/>
            <a:ext cx="2679699" cy="1524000"/>
          </a:xfrm>
          <a:prstGeom prst="rect">
            <a:avLst/>
          </a:prstGeom>
          <a:ln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defPPr>
              <a:defRPr lang="en-US"/>
            </a:defPPr>
            <a:lvl1pPr algn="l" defTabSz="457200" rtl="0" eaLnBrk="0" fontAlgn="auto" hangingPunct="0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26DB0"/>
              </a:buClr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89AAC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8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Ms</a:t>
            </a:r>
            <a:r>
              <a:rPr lang="en-US" altLang="en-US" sz="28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T. Hackett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8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Assistant </a:t>
            </a:r>
            <a:r>
              <a:rPr lang="en-US" altLang="en-US" sz="2800" dirty="0" err="1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Headteacher</a:t>
            </a:r>
            <a:r>
              <a:rPr lang="en-US" altLang="en-US" sz="28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" name="Footer Placeholder 4"/>
          <p:cNvSpPr txBox="1">
            <a:spLocks/>
          </p:cNvSpPr>
          <p:nvPr/>
        </p:nvSpPr>
        <p:spPr bwMode="auto">
          <a:xfrm>
            <a:off x="12473098" y="8214418"/>
            <a:ext cx="2004709" cy="1031726"/>
          </a:xfrm>
          <a:prstGeom prst="rect">
            <a:avLst/>
          </a:prstGeom>
          <a:ln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defPPr>
              <a:defRPr lang="en-US"/>
            </a:defPPr>
            <a:lvl1pPr algn="l" defTabSz="457200" rtl="0" eaLnBrk="0" fontAlgn="auto" hangingPunct="0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26DB0"/>
              </a:buClr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89AAC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8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600" dirty="0" err="1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Mrs</a:t>
            </a:r>
            <a:r>
              <a:rPr lang="en-US" altLang="en-US" sz="2600" dirty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6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C. Smith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6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Assistant </a:t>
            </a:r>
            <a:r>
              <a:rPr lang="en-US" altLang="en-US" sz="2600" dirty="0" err="1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Headteacher</a:t>
            </a:r>
            <a:endParaRPr lang="en-US" altLang="en-US" sz="2600" dirty="0" smtClean="0">
              <a:solidFill>
                <a:srgbClr val="00B050"/>
              </a:solidFill>
              <a:latin typeface="+mn-lt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6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&amp; SENDCO</a:t>
            </a:r>
            <a:r>
              <a:rPr lang="en-US" altLang="en-US" sz="28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026" name="Picture 2" descr="Image previ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6612" y="2209800"/>
            <a:ext cx="2391646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4"/>
          <p:cNvSpPr txBox="1">
            <a:spLocks/>
          </p:cNvSpPr>
          <p:nvPr/>
        </p:nvSpPr>
        <p:spPr bwMode="auto">
          <a:xfrm>
            <a:off x="8207601" y="4613275"/>
            <a:ext cx="2679699" cy="1524000"/>
          </a:xfrm>
          <a:prstGeom prst="rect">
            <a:avLst/>
          </a:prstGeom>
          <a:ln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defPPr>
              <a:defRPr lang="en-US"/>
            </a:defPPr>
            <a:lvl1pPr algn="l" defTabSz="457200" rtl="0" eaLnBrk="0" fontAlgn="auto" hangingPunct="0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26DB0"/>
              </a:buClr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89AAC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600" dirty="0" err="1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Mrs</a:t>
            </a:r>
            <a:r>
              <a:rPr lang="en-US" altLang="en-US" sz="26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C. Smith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6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Assistant </a:t>
            </a:r>
            <a:r>
              <a:rPr lang="en-US" altLang="en-US" sz="2600" dirty="0" err="1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Headteacher</a:t>
            </a:r>
            <a:r>
              <a:rPr lang="en-US" altLang="en-US" sz="26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&amp; SENDCO </a:t>
            </a:r>
          </a:p>
        </p:txBody>
      </p:sp>
      <p:pic>
        <p:nvPicPr>
          <p:cNvPr id="1028" name="Picture 4" descr="https://www.ssas.herts.sch.uk/wp-content/uploads/2021/02/smith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71" b="12116"/>
          <a:stretch/>
        </p:blipFill>
        <p:spPr bwMode="auto">
          <a:xfrm>
            <a:off x="8473359" y="2057400"/>
            <a:ext cx="1975172" cy="2427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007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9612" y="609600"/>
            <a:ext cx="8153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altLang="en-US" sz="5400" dirty="0" smtClean="0">
                <a:solidFill>
                  <a:srgbClr val="FF0000"/>
                </a:solidFill>
              </a:rPr>
              <a:t>Year  </a:t>
            </a:r>
            <a:r>
              <a:rPr lang="en-GB" altLang="en-US" sz="5400" dirty="0" smtClean="0">
                <a:solidFill>
                  <a:srgbClr val="FF0000"/>
                </a:solidFill>
              </a:rPr>
              <a:t>2  </a:t>
            </a:r>
            <a:r>
              <a:rPr lang="en-GB" altLang="en-US" sz="5400" dirty="0" smtClean="0">
                <a:solidFill>
                  <a:srgbClr val="FF0000"/>
                </a:solidFill>
              </a:rPr>
              <a:t>Staff</a:t>
            </a:r>
            <a:endParaRPr lang="en-GB" altLang="en-US" sz="5400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11" name="Footer Placeholder 4"/>
          <p:cNvSpPr txBox="1">
            <a:spLocks/>
          </p:cNvSpPr>
          <p:nvPr/>
        </p:nvSpPr>
        <p:spPr bwMode="auto">
          <a:xfrm>
            <a:off x="12473098" y="8214418"/>
            <a:ext cx="2004709" cy="1031726"/>
          </a:xfrm>
          <a:prstGeom prst="rect">
            <a:avLst/>
          </a:prstGeom>
          <a:ln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defPPr>
              <a:defRPr lang="en-US"/>
            </a:defPPr>
            <a:lvl1pPr algn="l" defTabSz="457200" rtl="0" eaLnBrk="0" fontAlgn="auto" hangingPunct="0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26DB0"/>
              </a:buClr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89AAC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8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600" dirty="0" err="1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Mrs</a:t>
            </a:r>
            <a:r>
              <a:rPr lang="en-US" altLang="en-US" sz="2600" dirty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6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C. Smith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6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Assistant </a:t>
            </a:r>
            <a:r>
              <a:rPr lang="en-US" altLang="en-US" sz="2600" dirty="0" err="1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Headteacher</a:t>
            </a:r>
            <a:endParaRPr lang="en-US" altLang="en-US" sz="2600" dirty="0" smtClean="0">
              <a:solidFill>
                <a:srgbClr val="00B050"/>
              </a:solidFill>
              <a:latin typeface="+mn-lt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6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&amp; SENDCO</a:t>
            </a:r>
            <a:r>
              <a:rPr lang="en-US" altLang="en-US" sz="28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Footer Placeholder 4"/>
          <p:cNvSpPr txBox="1">
            <a:spLocks/>
          </p:cNvSpPr>
          <p:nvPr/>
        </p:nvSpPr>
        <p:spPr bwMode="auto">
          <a:xfrm>
            <a:off x="608012" y="4751648"/>
            <a:ext cx="2056608" cy="923924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defPPr>
              <a:defRPr lang="en-US"/>
            </a:defPPr>
            <a:lvl1pPr marL="0" algn="l" defTabSz="457200" rtl="0" eaLnBrk="0" latin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457200" rtl="0" eaLnBrk="0" latinLnBrk="0" hangingPunct="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457200" rtl="0" eaLnBrk="0" latinLnBrk="0" hangingPunct="0">
              <a:spcBef>
                <a:spcPct val="20000"/>
              </a:spcBef>
              <a:buClr>
                <a:srgbClr val="526DB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457200" rtl="0" eaLnBrk="0" latinLnBrk="0" hangingPunct="0">
              <a:spcBef>
                <a:spcPct val="20000"/>
              </a:spcBef>
              <a:buClr>
                <a:srgbClr val="989AAC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457200" rtl="0" eaLnBrk="0" latinLnBrk="0" hangingPunct="0">
              <a:spcBef>
                <a:spcPct val="20000"/>
              </a:spcBef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Miss Campion</a:t>
            </a:r>
            <a:endParaRPr lang="en-US" altLang="en-US" sz="2000" dirty="0" smtClean="0">
              <a:solidFill>
                <a:srgbClr val="00B050"/>
              </a:solidFill>
              <a:latin typeface="+mn-lt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2C</a:t>
            </a: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- Class teacher </a:t>
            </a:r>
          </a:p>
        </p:txBody>
      </p:sp>
      <p:sp>
        <p:nvSpPr>
          <p:cNvPr id="12" name="Footer Placeholder 4"/>
          <p:cNvSpPr txBox="1">
            <a:spLocks/>
          </p:cNvSpPr>
          <p:nvPr/>
        </p:nvSpPr>
        <p:spPr bwMode="auto">
          <a:xfrm>
            <a:off x="7631648" y="4751648"/>
            <a:ext cx="1725336" cy="923924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defPPr>
              <a:defRPr lang="en-US"/>
            </a:defPPr>
            <a:lvl1pPr marL="0" algn="l" defTabSz="457200" rtl="0" eaLnBrk="0" latin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457200" rtl="0" eaLnBrk="0" latinLnBrk="0" hangingPunct="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457200" rtl="0" eaLnBrk="0" latinLnBrk="0" hangingPunct="0">
              <a:spcBef>
                <a:spcPct val="20000"/>
              </a:spcBef>
              <a:buClr>
                <a:srgbClr val="526DB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457200" rtl="0" eaLnBrk="0" latinLnBrk="0" hangingPunct="0">
              <a:spcBef>
                <a:spcPct val="20000"/>
              </a:spcBef>
              <a:buClr>
                <a:srgbClr val="989AAC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457200" rtl="0" eaLnBrk="0" latinLnBrk="0" hangingPunct="0">
              <a:spcBef>
                <a:spcPct val="20000"/>
              </a:spcBef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Mrs</a:t>
            </a: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Grogan</a:t>
            </a:r>
            <a:endParaRPr lang="en-US" altLang="en-US" sz="2000" dirty="0" smtClean="0">
              <a:solidFill>
                <a:srgbClr val="00B050"/>
              </a:solidFill>
              <a:latin typeface="+mn-lt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Year </a:t>
            </a: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2C </a:t>
            </a: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Teaching </a:t>
            </a: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Assistant</a:t>
            </a: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3579812" y="5951552"/>
            <a:ext cx="543924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dirty="0">
                <a:solidFill>
                  <a:srgbClr val="00B050"/>
                </a:solidFill>
              </a:rPr>
              <a:t>Mrs Earl will work across both classes</a:t>
            </a:r>
            <a:r>
              <a:rPr lang="en-GB" altLang="en-US" sz="1200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 bwMode="auto">
          <a:xfrm>
            <a:off x="2870347" y="4751648"/>
            <a:ext cx="2056608" cy="923924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defPPr>
              <a:defRPr lang="en-US"/>
            </a:defPPr>
            <a:lvl1pPr marL="0" algn="l" defTabSz="457200" rtl="0" eaLnBrk="0" latin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457200" rtl="0" eaLnBrk="0" latinLnBrk="0" hangingPunct="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457200" rtl="0" eaLnBrk="0" latinLnBrk="0" hangingPunct="0">
              <a:spcBef>
                <a:spcPct val="20000"/>
              </a:spcBef>
              <a:buClr>
                <a:srgbClr val="526DB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457200" rtl="0" eaLnBrk="0" latinLnBrk="0" hangingPunct="0">
              <a:spcBef>
                <a:spcPct val="20000"/>
              </a:spcBef>
              <a:buClr>
                <a:srgbClr val="989AAC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457200" rtl="0" eaLnBrk="0" latinLnBrk="0" hangingPunct="0">
              <a:spcBef>
                <a:spcPct val="20000"/>
              </a:spcBef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2000" dirty="0" err="1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Mrs</a:t>
            </a: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Duffey</a:t>
            </a:r>
            <a:endParaRPr lang="en-US" altLang="en-US" sz="2000" dirty="0" smtClean="0">
              <a:solidFill>
                <a:srgbClr val="00B050"/>
              </a:solidFill>
              <a:latin typeface="+mn-lt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2D </a:t>
            </a: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- Class </a:t>
            </a: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teacher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(Wed-Fri)</a:t>
            </a:r>
            <a:endParaRPr lang="en-US" altLang="en-US" sz="2000" dirty="0" smtClean="0">
              <a:solidFill>
                <a:srgbClr val="00B05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 bwMode="auto">
          <a:xfrm>
            <a:off x="5180012" y="4751648"/>
            <a:ext cx="2056608" cy="923924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defPPr>
              <a:defRPr lang="en-US"/>
            </a:defPPr>
            <a:lvl1pPr marL="0" algn="l" defTabSz="457200" rtl="0" eaLnBrk="0" latin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457200" rtl="0" eaLnBrk="0" latinLnBrk="0" hangingPunct="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457200" rtl="0" eaLnBrk="0" latinLnBrk="0" hangingPunct="0">
              <a:spcBef>
                <a:spcPct val="20000"/>
              </a:spcBef>
              <a:buClr>
                <a:srgbClr val="526DB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457200" rtl="0" eaLnBrk="0" latinLnBrk="0" hangingPunct="0">
              <a:spcBef>
                <a:spcPct val="20000"/>
              </a:spcBef>
              <a:buClr>
                <a:srgbClr val="989AAC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457200" rtl="0" eaLnBrk="0" latinLnBrk="0" hangingPunct="0">
              <a:spcBef>
                <a:spcPct val="20000"/>
              </a:spcBef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2000" dirty="0" err="1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Mrs</a:t>
            </a: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Cooper</a:t>
            </a:r>
            <a:endParaRPr lang="en-US" altLang="en-US" sz="2000" dirty="0" smtClean="0">
              <a:solidFill>
                <a:srgbClr val="00B050"/>
              </a:solidFill>
              <a:latin typeface="+mn-lt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2D </a:t>
            </a: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- Class </a:t>
            </a: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teacher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(Mon – Tues)</a:t>
            </a: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  <a:endParaRPr lang="en-US" altLang="en-US" sz="2000" dirty="0" smtClean="0">
              <a:solidFill>
                <a:srgbClr val="00B05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Footer Placeholder 4"/>
          <p:cNvSpPr txBox="1">
            <a:spLocks/>
          </p:cNvSpPr>
          <p:nvPr/>
        </p:nvSpPr>
        <p:spPr bwMode="auto">
          <a:xfrm>
            <a:off x="9752012" y="4751648"/>
            <a:ext cx="1725336" cy="923924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defPPr>
              <a:defRPr lang="en-US"/>
            </a:defPPr>
            <a:lvl1pPr marL="0" algn="l" defTabSz="457200" rtl="0" eaLnBrk="0" latin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457200" rtl="0" eaLnBrk="0" latinLnBrk="0" hangingPunct="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457200" rtl="0" eaLnBrk="0" latinLnBrk="0" hangingPunct="0">
              <a:spcBef>
                <a:spcPct val="20000"/>
              </a:spcBef>
              <a:buClr>
                <a:srgbClr val="526DB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457200" rtl="0" eaLnBrk="0" latinLnBrk="0" hangingPunct="0">
              <a:spcBef>
                <a:spcPct val="20000"/>
              </a:spcBef>
              <a:buClr>
                <a:srgbClr val="989AAC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457200" rtl="0" eaLnBrk="0" latinLnBrk="0" hangingPunct="0">
              <a:spcBef>
                <a:spcPct val="20000"/>
              </a:spcBef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Mrs</a:t>
            </a: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Wells</a:t>
            </a:r>
            <a:endParaRPr lang="en-US" altLang="en-US" sz="2000" dirty="0" smtClean="0">
              <a:solidFill>
                <a:srgbClr val="00B050"/>
              </a:solidFill>
              <a:latin typeface="+mn-lt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Year </a:t>
            </a: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2D </a:t>
            </a: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Teaching </a:t>
            </a: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Assistant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0012" y="2632181"/>
            <a:ext cx="1867161" cy="198147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0212" y="2679812"/>
            <a:ext cx="1667108" cy="188621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209" y="2689339"/>
            <a:ext cx="1886213" cy="192431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4222" y="2711238"/>
            <a:ext cx="1883126" cy="178632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94251" y="2676963"/>
            <a:ext cx="1862733" cy="1844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495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9612" y="609600"/>
            <a:ext cx="8153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altLang="en-US" sz="5400" dirty="0" smtClean="0">
                <a:solidFill>
                  <a:srgbClr val="FF0000"/>
                </a:solidFill>
              </a:rPr>
              <a:t>Other Staff Members</a:t>
            </a:r>
            <a:endParaRPr lang="en-GB" altLang="en-US" sz="5400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11" name="Footer Placeholder 4"/>
          <p:cNvSpPr txBox="1">
            <a:spLocks/>
          </p:cNvSpPr>
          <p:nvPr/>
        </p:nvSpPr>
        <p:spPr bwMode="auto">
          <a:xfrm>
            <a:off x="12473098" y="8214418"/>
            <a:ext cx="2004709" cy="1031726"/>
          </a:xfrm>
          <a:prstGeom prst="rect">
            <a:avLst/>
          </a:prstGeom>
          <a:ln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defPPr>
              <a:defRPr lang="en-US"/>
            </a:defPPr>
            <a:lvl1pPr algn="l" defTabSz="457200" rtl="0" eaLnBrk="0" fontAlgn="auto" hangingPunct="0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26DB0"/>
              </a:buClr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89AAC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8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600" dirty="0" err="1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Mrs</a:t>
            </a:r>
            <a:r>
              <a:rPr lang="en-US" altLang="en-US" sz="2600" dirty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6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C. Smith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6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Assistant </a:t>
            </a:r>
            <a:r>
              <a:rPr lang="en-US" altLang="en-US" sz="2600" dirty="0" err="1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Headteacher</a:t>
            </a:r>
            <a:endParaRPr lang="en-US" altLang="en-US" sz="2600" dirty="0" smtClean="0">
              <a:solidFill>
                <a:srgbClr val="00B050"/>
              </a:solidFill>
              <a:latin typeface="+mn-lt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6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&amp; SENDCO</a:t>
            </a:r>
            <a:r>
              <a:rPr lang="en-US" altLang="en-US" sz="28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1946689" y="1945351"/>
            <a:ext cx="8382000" cy="143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en-GB" altLang="en-US" sz="2800" dirty="0" smtClean="0"/>
              <a:t>P.E and Music </a:t>
            </a:r>
            <a:r>
              <a:rPr lang="en-GB" altLang="en-US" sz="2800" dirty="0" smtClean="0"/>
              <a:t>and </a:t>
            </a:r>
            <a:r>
              <a:rPr lang="en-GB" altLang="en-US" sz="2800" dirty="0" smtClean="0"/>
              <a:t>will </a:t>
            </a:r>
            <a:r>
              <a:rPr lang="en-GB" altLang="en-US" sz="2800" dirty="0" smtClean="0"/>
              <a:t>be covered by specialist teachers. </a:t>
            </a:r>
          </a:p>
        </p:txBody>
      </p:sp>
      <p:sp>
        <p:nvSpPr>
          <p:cNvPr id="15" name="Footer Placeholder 4"/>
          <p:cNvSpPr txBox="1">
            <a:spLocks/>
          </p:cNvSpPr>
          <p:nvPr/>
        </p:nvSpPr>
        <p:spPr bwMode="auto">
          <a:xfrm>
            <a:off x="2876210" y="4956561"/>
            <a:ext cx="1855788" cy="723900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defPPr>
              <a:defRPr lang="en-US"/>
            </a:defPPr>
            <a:lvl1pPr marL="0" algn="l" defTabSz="457200" rtl="0" eaLnBrk="0" latin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457200" rtl="0" eaLnBrk="0" latinLnBrk="0" hangingPunct="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457200" rtl="0" eaLnBrk="0" latinLnBrk="0" hangingPunct="0">
              <a:spcBef>
                <a:spcPct val="20000"/>
              </a:spcBef>
              <a:buClr>
                <a:srgbClr val="526DB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457200" rtl="0" eaLnBrk="0" latinLnBrk="0" hangingPunct="0">
              <a:spcBef>
                <a:spcPct val="20000"/>
              </a:spcBef>
              <a:buClr>
                <a:srgbClr val="989AAC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457200" rtl="0" eaLnBrk="0" latinLnBrk="0" hangingPunct="0">
              <a:spcBef>
                <a:spcPct val="20000"/>
              </a:spcBef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Mrs H Bowen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P.E Specialist </a:t>
            </a:r>
          </a:p>
        </p:txBody>
      </p:sp>
      <p:sp>
        <p:nvSpPr>
          <p:cNvPr id="19" name="Footer Placeholder 4"/>
          <p:cNvSpPr txBox="1">
            <a:spLocks/>
          </p:cNvSpPr>
          <p:nvPr/>
        </p:nvSpPr>
        <p:spPr bwMode="auto">
          <a:xfrm>
            <a:off x="7686425" y="4953000"/>
            <a:ext cx="1857375" cy="723900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defPPr>
              <a:defRPr lang="en-US"/>
            </a:defPPr>
            <a:lvl1pPr marL="0" algn="l" defTabSz="457200" rtl="0" eaLnBrk="0" latin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457200" rtl="0" eaLnBrk="0" latinLnBrk="0" hangingPunct="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457200" rtl="0" eaLnBrk="0" latinLnBrk="0" hangingPunct="0">
              <a:spcBef>
                <a:spcPct val="20000"/>
              </a:spcBef>
              <a:buClr>
                <a:srgbClr val="526DB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457200" rtl="0" eaLnBrk="0" latinLnBrk="0" hangingPunct="0">
              <a:spcBef>
                <a:spcPct val="20000"/>
              </a:spcBef>
              <a:buClr>
                <a:srgbClr val="989AAC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457200" rtl="0" eaLnBrk="0" latinLnBrk="0" hangingPunct="0">
              <a:spcBef>
                <a:spcPct val="20000"/>
              </a:spcBef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Mrs</a:t>
            </a:r>
            <a:r>
              <a:rPr lang="en-US" altLang="en-US" sz="2000" dirty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Z Flatt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20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Music Specialist </a:t>
            </a:r>
          </a:p>
        </p:txBody>
      </p:sp>
      <p:pic>
        <p:nvPicPr>
          <p:cNvPr id="21" name="Picture 9" descr="https://www.ssas.herts.sch.uk/wp-content/uploads/2021/02/bowen-250x2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1236" y="2813820"/>
            <a:ext cx="1985736" cy="1987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1" descr="https://www.ssas.herts.sch.uk/wp-content/uploads/2021/02/flatt-250x2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2212" y="2633301"/>
            <a:ext cx="2145802" cy="2148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6448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9612" y="609600"/>
            <a:ext cx="8153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altLang="en-US" sz="5400" dirty="0" smtClean="0">
                <a:solidFill>
                  <a:srgbClr val="FF0000"/>
                </a:solidFill>
              </a:rPr>
              <a:t>Drop Off and Pick Up</a:t>
            </a:r>
            <a:endParaRPr lang="en-GB" altLang="en-US" sz="5400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608012" y="1752600"/>
            <a:ext cx="10668000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5425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526DB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989AAC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Font typeface="Rage Italic" panose="03070502040507070304" pitchFamily="66" charset="0"/>
              <a:buNone/>
              <a:defRPr/>
            </a:pPr>
            <a:endParaRPr lang="en-GB" altLang="en-US" sz="2800" b="1" u="sng" dirty="0">
              <a:solidFill>
                <a:srgbClr val="00B050"/>
              </a:solidFill>
              <a:latin typeface="+mn-lt"/>
            </a:endParaRPr>
          </a:p>
          <a:p>
            <a:pPr eaLnBrk="1" fontAlgn="auto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Font typeface="Rage Italic" panose="03070502040507070304" pitchFamily="66" charset="0"/>
              <a:buNone/>
              <a:defRPr/>
            </a:pPr>
            <a:r>
              <a:rPr lang="en-GB" altLang="en-US" sz="3600" dirty="0">
                <a:solidFill>
                  <a:srgbClr val="00B050"/>
                </a:solidFill>
                <a:latin typeface="+mn-lt"/>
              </a:rPr>
              <a:t>The doors open at </a:t>
            </a:r>
            <a:r>
              <a:rPr lang="en-GB" altLang="en-US" sz="3600" dirty="0" smtClean="0">
                <a:solidFill>
                  <a:srgbClr val="00B050"/>
                </a:solidFill>
                <a:latin typeface="+mn-lt"/>
              </a:rPr>
              <a:t>8.45am and close at 8.55am. There is a soft start to the day and when the children arrive they start </a:t>
            </a:r>
            <a:r>
              <a:rPr lang="en-GB" altLang="en-US" sz="3600" dirty="0">
                <a:solidFill>
                  <a:srgbClr val="00B050"/>
                </a:solidFill>
                <a:latin typeface="+mn-lt"/>
              </a:rPr>
              <a:t>their SODA (Start of Day Activity) </a:t>
            </a:r>
            <a:r>
              <a:rPr lang="en-GB" altLang="en-US" sz="3600" dirty="0" smtClean="0">
                <a:solidFill>
                  <a:srgbClr val="00B050"/>
                </a:solidFill>
                <a:latin typeface="+mn-lt"/>
              </a:rPr>
              <a:t>before </a:t>
            </a:r>
            <a:r>
              <a:rPr lang="en-GB" altLang="en-US" sz="3600" dirty="0">
                <a:solidFill>
                  <a:srgbClr val="00B050"/>
                </a:solidFill>
                <a:latin typeface="+mn-lt"/>
              </a:rPr>
              <a:t>lessons begin. </a:t>
            </a:r>
          </a:p>
          <a:p>
            <a:pPr eaLnBrk="1" fontAlgn="auto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Font typeface="Rage Italic" panose="03070502040507070304" pitchFamily="66" charset="0"/>
              <a:buNone/>
              <a:defRPr/>
            </a:pPr>
            <a:endParaRPr lang="en-GB" altLang="en-US" sz="3600" dirty="0">
              <a:solidFill>
                <a:srgbClr val="00B050"/>
              </a:solidFill>
              <a:latin typeface="+mn-lt"/>
            </a:endParaRPr>
          </a:p>
          <a:p>
            <a:pPr eaLnBrk="1" fontAlgn="auto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Font typeface="Rage Italic" panose="03070502040507070304" pitchFamily="66" charset="0"/>
              <a:buNone/>
              <a:defRPr/>
            </a:pPr>
            <a:r>
              <a:rPr lang="en-GB" altLang="en-US" sz="3600" dirty="0">
                <a:solidFill>
                  <a:srgbClr val="00B050"/>
                </a:solidFill>
                <a:latin typeface="+mn-lt"/>
              </a:rPr>
              <a:t>Please help your child settle </a:t>
            </a:r>
            <a:r>
              <a:rPr lang="en-GB" altLang="en-US" sz="3600" dirty="0" smtClean="0">
                <a:solidFill>
                  <a:srgbClr val="00B050"/>
                </a:solidFill>
                <a:latin typeface="+mn-lt"/>
              </a:rPr>
              <a:t>by </a:t>
            </a:r>
            <a:r>
              <a:rPr lang="en-GB" altLang="en-US" sz="3600" dirty="0">
                <a:solidFill>
                  <a:srgbClr val="00B050"/>
                </a:solidFill>
                <a:latin typeface="+mn-lt"/>
              </a:rPr>
              <a:t>allowing them to come in to </a:t>
            </a:r>
            <a:r>
              <a:rPr lang="en-GB" altLang="en-US" sz="3600" dirty="0" smtClean="0">
                <a:solidFill>
                  <a:srgbClr val="00B050"/>
                </a:solidFill>
                <a:latin typeface="+mn-lt"/>
              </a:rPr>
              <a:t>the classroom independently. </a:t>
            </a:r>
          </a:p>
          <a:p>
            <a:pPr eaLnBrk="1" fontAlgn="auto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Font typeface="Rage Italic" panose="03070502040507070304" pitchFamily="66" charset="0"/>
              <a:buNone/>
              <a:defRPr/>
            </a:pPr>
            <a:endParaRPr lang="en-GB" altLang="en-US" sz="3600" dirty="0">
              <a:solidFill>
                <a:srgbClr val="00B050"/>
              </a:solidFill>
              <a:latin typeface="+mn-lt"/>
            </a:endParaRPr>
          </a:p>
          <a:p>
            <a:pPr eaLnBrk="1" fontAlgn="auto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Font typeface="Rage Italic" panose="03070502040507070304" pitchFamily="66" charset="0"/>
              <a:buNone/>
              <a:defRPr/>
            </a:pPr>
            <a:r>
              <a:rPr lang="en-GB" altLang="en-US" sz="3600" dirty="0" smtClean="0">
                <a:solidFill>
                  <a:srgbClr val="00B050"/>
                </a:solidFill>
                <a:latin typeface="+mn-lt"/>
              </a:rPr>
              <a:t>School finishes </a:t>
            </a:r>
            <a:r>
              <a:rPr lang="en-GB" altLang="en-US" sz="3600" dirty="0">
                <a:solidFill>
                  <a:srgbClr val="00B050"/>
                </a:solidFill>
                <a:latin typeface="+mn-lt"/>
              </a:rPr>
              <a:t>at </a:t>
            </a:r>
            <a:r>
              <a:rPr lang="en-GB" altLang="en-US" sz="3600" dirty="0" smtClean="0">
                <a:solidFill>
                  <a:srgbClr val="00B050"/>
                </a:solidFill>
                <a:latin typeface="+mn-lt"/>
              </a:rPr>
              <a:t>3.10pm</a:t>
            </a:r>
            <a:r>
              <a:rPr lang="en-GB" altLang="en-US" sz="3600" dirty="0" smtClean="0">
                <a:solidFill>
                  <a:srgbClr val="00B050"/>
                </a:solidFill>
                <a:latin typeface="+mn-lt"/>
              </a:rPr>
              <a:t>. </a:t>
            </a:r>
          </a:p>
          <a:p>
            <a:pPr eaLnBrk="1" fontAlgn="auto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Font typeface="Rage Italic" panose="03070502040507070304" pitchFamily="66" charset="0"/>
              <a:buNone/>
              <a:defRPr/>
            </a:pPr>
            <a:endParaRPr lang="en-GB" altLang="en-US" sz="2800" b="1" dirty="0">
              <a:solidFill>
                <a:srgbClr val="00B05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3455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9612" y="609600"/>
            <a:ext cx="8153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altLang="en-US" sz="6000" dirty="0" smtClean="0">
                <a:solidFill>
                  <a:srgbClr val="FF0000"/>
                </a:solidFill>
              </a:rPr>
              <a:t>Lunches</a:t>
            </a:r>
            <a:endParaRPr lang="en-GB" altLang="en-US" sz="6000" dirty="0">
              <a:solidFill>
                <a:srgbClr val="FF0000"/>
              </a:solidFill>
            </a:endParaRPr>
          </a:p>
        </p:txBody>
      </p:sp>
      <p:sp>
        <p:nvSpPr>
          <p:cNvPr id="11" name="Footer Placeholder 4"/>
          <p:cNvSpPr txBox="1">
            <a:spLocks/>
          </p:cNvSpPr>
          <p:nvPr/>
        </p:nvSpPr>
        <p:spPr bwMode="auto">
          <a:xfrm>
            <a:off x="12473098" y="8214418"/>
            <a:ext cx="2004709" cy="1031726"/>
          </a:xfrm>
          <a:prstGeom prst="rect">
            <a:avLst/>
          </a:prstGeom>
          <a:ln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defPPr>
              <a:defRPr lang="en-US"/>
            </a:defPPr>
            <a:lvl1pPr algn="l" defTabSz="457200" rtl="0" eaLnBrk="0" fontAlgn="auto" hangingPunct="0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26DB0"/>
              </a:buClr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89AAC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8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600" dirty="0" err="1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Mrs</a:t>
            </a:r>
            <a:r>
              <a:rPr lang="en-US" altLang="en-US" sz="2600" dirty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6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C. Smith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6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Assistant </a:t>
            </a:r>
            <a:r>
              <a:rPr lang="en-US" altLang="en-US" sz="2600" dirty="0" err="1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Headteacher</a:t>
            </a:r>
            <a:endParaRPr lang="en-US" altLang="en-US" sz="2600" dirty="0" smtClean="0">
              <a:solidFill>
                <a:srgbClr val="00B050"/>
              </a:solidFill>
              <a:latin typeface="+mn-lt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6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&amp; SENDCO</a:t>
            </a:r>
            <a:r>
              <a:rPr lang="en-US" altLang="en-US" sz="2800" dirty="0" smtClean="0">
                <a:solidFill>
                  <a:srgbClr val="00B050"/>
                </a:solidFill>
                <a:latin typeface="+mn-lt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608012" y="1752600"/>
            <a:ext cx="10668000" cy="3884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5425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526DB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989AAC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Font typeface="Rage Italic" panose="03070502040507070304" pitchFamily="66" charset="0"/>
              <a:buNone/>
              <a:defRPr/>
            </a:pPr>
            <a:endParaRPr lang="en-GB" altLang="en-US" sz="2800" b="1" dirty="0">
              <a:solidFill>
                <a:srgbClr val="00B050"/>
              </a:solidFill>
              <a:latin typeface="+mn-lt"/>
            </a:endParaRPr>
          </a:p>
          <a:p>
            <a:pPr eaLnBrk="1" fontAlgn="auto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Font typeface="Rage Italic" panose="03070502040507070304" pitchFamily="66" charset="0"/>
              <a:buNone/>
              <a:defRPr/>
            </a:pPr>
            <a:r>
              <a:rPr lang="en-GB" altLang="en-US" sz="2800" dirty="0" smtClean="0">
                <a:solidFill>
                  <a:srgbClr val="00B050"/>
                </a:solidFill>
                <a:latin typeface="+mn-lt"/>
              </a:rPr>
              <a:t>We </a:t>
            </a:r>
            <a:r>
              <a:rPr lang="en-GB" altLang="en-US" sz="2800" dirty="0">
                <a:solidFill>
                  <a:srgbClr val="00B050"/>
                </a:solidFill>
                <a:latin typeface="+mn-lt"/>
              </a:rPr>
              <a:t>use the </a:t>
            </a:r>
            <a:r>
              <a:rPr lang="en-GB" altLang="en-US" sz="2800" dirty="0" smtClean="0">
                <a:solidFill>
                  <a:srgbClr val="00B050"/>
                </a:solidFill>
                <a:latin typeface="+mn-lt"/>
              </a:rPr>
              <a:t>‘Pupil Choice’ </a:t>
            </a:r>
            <a:r>
              <a:rPr lang="en-GB" altLang="en-US" sz="2800" dirty="0">
                <a:solidFill>
                  <a:srgbClr val="00B050"/>
                </a:solidFill>
                <a:latin typeface="+mn-lt"/>
              </a:rPr>
              <a:t>system for lunch. Each child chooses their lunch at the beginning of the </a:t>
            </a:r>
            <a:r>
              <a:rPr lang="en-GB" altLang="en-US" sz="2800" dirty="0" smtClean="0">
                <a:solidFill>
                  <a:srgbClr val="00B050"/>
                </a:solidFill>
                <a:latin typeface="+mn-lt"/>
              </a:rPr>
              <a:t>day. </a:t>
            </a:r>
          </a:p>
          <a:p>
            <a:pPr eaLnBrk="1" fontAlgn="auto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Font typeface="Rage Italic" panose="03070502040507070304" pitchFamily="66" charset="0"/>
              <a:buNone/>
              <a:defRPr/>
            </a:pPr>
            <a:endParaRPr lang="en-GB" altLang="en-US" sz="2800" dirty="0">
              <a:solidFill>
                <a:srgbClr val="00B050"/>
              </a:solidFill>
              <a:latin typeface="+mn-lt"/>
            </a:endParaRPr>
          </a:p>
          <a:p>
            <a:pPr marL="682625" indent="-457200" eaLnBrk="1" hangingPunct="1">
              <a:lnSpc>
                <a:spcPct val="80000"/>
              </a:lnSpc>
              <a:spcBef>
                <a:spcPct val="0"/>
              </a:spcBef>
              <a:buClrTx/>
              <a:defRPr/>
            </a:pPr>
            <a:r>
              <a:rPr lang="en-GB" altLang="en-US" sz="2800" dirty="0">
                <a:solidFill>
                  <a:srgbClr val="00B050"/>
                </a:solidFill>
                <a:latin typeface="+mn-lt"/>
              </a:rPr>
              <a:t>Red: Meat/Fish option</a:t>
            </a:r>
          </a:p>
          <a:p>
            <a:pPr marL="682625" indent="-457200" eaLnBrk="1" hangingPunct="1">
              <a:lnSpc>
                <a:spcPct val="80000"/>
              </a:lnSpc>
              <a:spcBef>
                <a:spcPct val="0"/>
              </a:spcBef>
              <a:buClrTx/>
              <a:defRPr/>
            </a:pPr>
            <a:r>
              <a:rPr lang="en-GB" altLang="en-US" sz="2800" dirty="0">
                <a:solidFill>
                  <a:srgbClr val="00B050"/>
                </a:solidFill>
                <a:latin typeface="+mn-lt"/>
              </a:rPr>
              <a:t>Green: Vegetarian </a:t>
            </a:r>
            <a:r>
              <a:rPr lang="en-GB" altLang="en-US" sz="2800" dirty="0" smtClean="0">
                <a:solidFill>
                  <a:srgbClr val="00B050"/>
                </a:solidFill>
                <a:latin typeface="+mn-lt"/>
              </a:rPr>
              <a:t>option</a:t>
            </a:r>
          </a:p>
          <a:p>
            <a:pPr marL="682625" indent="-457200" eaLnBrk="1" hangingPunct="1">
              <a:lnSpc>
                <a:spcPct val="80000"/>
              </a:lnSpc>
              <a:spcBef>
                <a:spcPct val="0"/>
              </a:spcBef>
              <a:buClrTx/>
              <a:defRPr/>
            </a:pPr>
            <a:r>
              <a:rPr lang="en-GB" altLang="en-US" sz="2800" dirty="0" smtClean="0">
                <a:solidFill>
                  <a:srgbClr val="00B050"/>
                </a:solidFill>
                <a:latin typeface="+mn-lt"/>
              </a:rPr>
              <a:t>Yellow: Roll or sandwich</a:t>
            </a:r>
            <a:endParaRPr lang="en-GB" altLang="en-US" sz="2800" dirty="0">
              <a:solidFill>
                <a:srgbClr val="00B050"/>
              </a:solidFill>
              <a:latin typeface="+mn-lt"/>
            </a:endParaRPr>
          </a:p>
          <a:p>
            <a:pPr marL="682625" indent="-457200" eaLnBrk="1" hangingPunct="1">
              <a:lnSpc>
                <a:spcPct val="80000"/>
              </a:lnSpc>
              <a:spcBef>
                <a:spcPct val="0"/>
              </a:spcBef>
              <a:buClrTx/>
              <a:defRPr/>
            </a:pPr>
            <a:r>
              <a:rPr lang="en-GB" altLang="en-US" sz="2800" dirty="0" smtClean="0">
                <a:solidFill>
                  <a:srgbClr val="00B050"/>
                </a:solidFill>
                <a:latin typeface="+mn-lt"/>
              </a:rPr>
              <a:t>Blue: Jacket </a:t>
            </a:r>
            <a:r>
              <a:rPr lang="en-GB" altLang="en-US" sz="2800" dirty="0">
                <a:solidFill>
                  <a:srgbClr val="00B050"/>
                </a:solidFill>
                <a:latin typeface="+mn-lt"/>
              </a:rPr>
              <a:t>Potato</a:t>
            </a:r>
          </a:p>
          <a:p>
            <a:pPr eaLnBrk="1" fontAlgn="auto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Font typeface="Rage Italic" panose="03070502040507070304" pitchFamily="66" charset="0"/>
              <a:buNone/>
              <a:defRPr/>
            </a:pPr>
            <a:endParaRPr lang="en-GB" altLang="en-US" sz="2800" dirty="0">
              <a:solidFill>
                <a:srgbClr val="00B050"/>
              </a:solidFill>
              <a:latin typeface="+mn-lt"/>
            </a:endParaRPr>
          </a:p>
          <a:p>
            <a:pPr eaLnBrk="1" fontAlgn="auto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Font typeface="Rage Italic" panose="03070502040507070304" pitchFamily="66" charset="0"/>
              <a:buNone/>
              <a:defRPr/>
            </a:pPr>
            <a:r>
              <a:rPr lang="en-GB" altLang="en-US" sz="2800" dirty="0">
                <a:solidFill>
                  <a:srgbClr val="00B050"/>
                </a:solidFill>
                <a:latin typeface="+mn-lt"/>
              </a:rPr>
              <a:t>Alternatively, your child can bring in their own packed lunch</a:t>
            </a:r>
            <a:r>
              <a:rPr lang="en-GB" altLang="en-US" sz="2800" dirty="0" smtClean="0">
                <a:solidFill>
                  <a:srgbClr val="00B050"/>
                </a:solidFill>
                <a:latin typeface="+mn-lt"/>
              </a:rPr>
              <a:t>. No glass bottles, fizzy drinks or any food containing nuts are allowed.</a:t>
            </a:r>
            <a:endParaRPr lang="en-GB" altLang="en-US" sz="2800" dirty="0">
              <a:solidFill>
                <a:srgbClr val="00B05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8152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Watercolor_16x9">
      <a:dk1>
        <a:sysClr val="windowText" lastClr="000000"/>
      </a:dk1>
      <a:lt1>
        <a:sysClr val="window" lastClr="FFFFFF"/>
      </a:lt1>
      <a:dk2>
        <a:srgbClr val="09AFA7"/>
      </a:dk2>
      <a:lt2>
        <a:srgbClr val="AEF1EA"/>
      </a:lt2>
      <a:accent1>
        <a:srgbClr val="08CAC1"/>
      </a:accent1>
      <a:accent2>
        <a:srgbClr val="76C714"/>
      </a:accent2>
      <a:accent3>
        <a:srgbClr val="0E70C2"/>
      </a:accent3>
      <a:accent4>
        <a:srgbClr val="259F39"/>
      </a:accent4>
      <a:accent5>
        <a:srgbClr val="C8C015"/>
      </a:accent5>
      <a:accent6>
        <a:srgbClr val="444FDC"/>
      </a:accent6>
      <a:hlink>
        <a:srgbClr val="76C714"/>
      </a:hlink>
      <a:folHlink>
        <a:srgbClr val="7F7F7F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Watercolor_16x9">
      <a:dk1>
        <a:sysClr val="windowText" lastClr="000000"/>
      </a:dk1>
      <a:lt1>
        <a:sysClr val="window" lastClr="FFFFFF"/>
      </a:lt1>
      <a:dk2>
        <a:srgbClr val="09AFA7"/>
      </a:dk2>
      <a:lt2>
        <a:srgbClr val="AEF1EA"/>
      </a:lt2>
      <a:accent1>
        <a:srgbClr val="08CAC1"/>
      </a:accent1>
      <a:accent2>
        <a:srgbClr val="76C714"/>
      </a:accent2>
      <a:accent3>
        <a:srgbClr val="0E70C2"/>
      </a:accent3>
      <a:accent4>
        <a:srgbClr val="259F39"/>
      </a:accent4>
      <a:accent5>
        <a:srgbClr val="C8C015"/>
      </a:accent5>
      <a:accent6>
        <a:srgbClr val="444FDC"/>
      </a:accent6>
      <a:hlink>
        <a:srgbClr val="76C714"/>
      </a:hlink>
      <a:folHlink>
        <a:srgbClr val="7F7F7F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698</TotalTime>
  <Words>975</Words>
  <Application>Microsoft Office PowerPoint</Application>
  <PresentationFormat>Custom</PresentationFormat>
  <Paragraphs>177</Paragraphs>
  <Slides>25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6" baseType="lpstr">
      <vt:lpstr>Arial</vt:lpstr>
      <vt:lpstr>Calibri</vt:lpstr>
      <vt:lpstr>Calibri Light</vt:lpstr>
      <vt:lpstr>Cambria</vt:lpstr>
      <vt:lpstr>Goudy Old Style</vt:lpstr>
      <vt:lpstr>Palatino Linotype</vt:lpstr>
      <vt:lpstr>Rage Italic</vt:lpstr>
      <vt:lpstr>Trebuchet MS</vt:lpstr>
      <vt:lpstr>Wingdings</vt:lpstr>
      <vt:lpstr>Wingdings 3</vt:lpstr>
      <vt:lpstr>Retrospect</vt:lpstr>
      <vt:lpstr>  St Alban &amp; St Stephen  Catholic Primary School &amp; Nursery   Welcome to Year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Maths in Year 6 </vt:lpstr>
      <vt:lpstr>Reading in Year </vt:lpstr>
      <vt:lpstr>Phonics in Year </vt:lpstr>
      <vt:lpstr>Writing in Year 6</vt:lpstr>
      <vt:lpstr>Science in Year 6</vt:lpstr>
      <vt:lpstr>Other curriculum topics in Year 6</vt:lpstr>
      <vt:lpstr>SATs in Year 6</vt:lpstr>
      <vt:lpstr>Home Learning</vt:lpstr>
      <vt:lpstr>PowerPoint Presentation</vt:lpstr>
      <vt:lpstr>PowerPoint Presentation</vt:lpstr>
      <vt:lpstr>Any Questions?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Tess Hackett</dc:creator>
  <cp:lastModifiedBy>Sarah Duffey</cp:lastModifiedBy>
  <cp:revision>58</cp:revision>
  <cp:lastPrinted>2022-09-01T07:15:49Z</cp:lastPrinted>
  <dcterms:created xsi:type="dcterms:W3CDTF">2022-05-09T20:22:37Z</dcterms:created>
  <dcterms:modified xsi:type="dcterms:W3CDTF">2022-09-15T14:07:11Z</dcterms:modified>
</cp:coreProperties>
</file>