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339" r:id="rId2"/>
    <p:sldId id="319" r:id="rId3"/>
    <p:sldId id="384" r:id="rId4"/>
    <p:sldId id="383" r:id="rId5"/>
    <p:sldId id="341" r:id="rId6"/>
    <p:sldId id="342" r:id="rId7"/>
    <p:sldId id="343" r:id="rId8"/>
    <p:sldId id="344" r:id="rId9"/>
    <p:sldId id="368" r:id="rId10"/>
    <p:sldId id="346" r:id="rId11"/>
    <p:sldId id="369" r:id="rId12"/>
    <p:sldId id="349" r:id="rId13"/>
    <p:sldId id="350" r:id="rId14"/>
    <p:sldId id="390" r:id="rId15"/>
    <p:sldId id="385" r:id="rId16"/>
    <p:sldId id="386" r:id="rId17"/>
    <p:sldId id="372" r:id="rId18"/>
    <p:sldId id="387" r:id="rId19"/>
    <p:sldId id="389" r:id="rId20"/>
    <p:sldId id="391" r:id="rId21"/>
    <p:sldId id="362" r:id="rId22"/>
    <p:sldId id="365" r:id="rId23"/>
    <p:sldId id="317" r:id="rId24"/>
  </p:sldIdLst>
  <p:sldSz cx="12188825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CF6"/>
    <a:srgbClr val="F2F9ED"/>
    <a:srgbClr val="F1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>
      <p:cViewPr varScale="1">
        <p:scale>
          <a:sx n="112" d="100"/>
          <a:sy n="112" d="100"/>
        </p:scale>
        <p:origin x="78" y="11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2724" y="6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9/27/2022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9/27/2022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0E83A-739E-49DF-B552-38CE6046925F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1585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0E83A-739E-49DF-B552-38CE6046925F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7515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Lisa</a:t>
            </a:r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FC6F4C-F7EA-49B8-A732-7917DEBA6AB8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1456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0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903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59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40C6DB-C3F9-4763-900E-C90B6E48F537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457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mtClean="0"/>
              <a:t>Lisa</a:t>
            </a:r>
          </a:p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CB429-FBC7-47EB-9284-BD594A73F149}" type="slidenum">
              <a:rPr lang="en-GB" altLang="en-US" smtClean="0"/>
              <a:pPr>
                <a:defRPr/>
              </a:pPr>
              <a:t>21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683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58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4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7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2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8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83829175-527E-46A3-863C-1BB1F163B849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1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92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ssas.herts.sch.u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586" y="980521"/>
            <a:ext cx="11169618" cy="38921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altLang="en-US" sz="6000" dirty="0" smtClean="0">
                <a:solidFill>
                  <a:srgbClr val="92D050"/>
                </a:solidFill>
              </a:rPr>
              <a:t/>
            </a:r>
            <a:br>
              <a:rPr lang="en-GB" altLang="en-US" sz="6000" dirty="0" smtClean="0">
                <a:solidFill>
                  <a:srgbClr val="92D050"/>
                </a:solidFill>
              </a:rPr>
            </a:br>
            <a:r>
              <a:rPr lang="en-GB" altLang="en-US" sz="6000" dirty="0">
                <a:solidFill>
                  <a:srgbClr val="92D050"/>
                </a:solidFill>
              </a:rPr>
              <a:t/>
            </a:r>
            <a:br>
              <a:rPr lang="en-GB" altLang="en-US" sz="6000" dirty="0">
                <a:solidFill>
                  <a:srgbClr val="92D050"/>
                </a:solidFill>
              </a:rPr>
            </a:br>
            <a:r>
              <a:rPr lang="en-GB" altLang="en-US" sz="6000" dirty="0" smtClean="0">
                <a:solidFill>
                  <a:srgbClr val="00B050"/>
                </a:solidFill>
                <a:latin typeface="+mn-lt"/>
              </a:rPr>
              <a:t>St </a:t>
            </a:r>
            <a:r>
              <a:rPr lang="en-GB" altLang="en-US" sz="6000" dirty="0">
                <a:solidFill>
                  <a:srgbClr val="00B050"/>
                </a:solidFill>
                <a:latin typeface="+mn-lt"/>
              </a:rPr>
              <a:t>Alban &amp; St Stephen </a:t>
            </a:r>
            <a:br>
              <a:rPr lang="en-GB" altLang="en-US" sz="6000" dirty="0">
                <a:solidFill>
                  <a:srgbClr val="00B050"/>
                </a:solidFill>
                <a:latin typeface="+mn-lt"/>
              </a:rPr>
            </a:br>
            <a:r>
              <a:rPr lang="en-GB" altLang="en-US" sz="6000" dirty="0">
                <a:solidFill>
                  <a:srgbClr val="00B050"/>
                </a:solidFill>
                <a:latin typeface="+mn-lt"/>
              </a:rPr>
              <a:t>Catholic Primary School &amp; Nursery </a:t>
            </a:r>
            <a:br>
              <a:rPr lang="en-GB" altLang="en-US" sz="6000" dirty="0">
                <a:solidFill>
                  <a:srgbClr val="00B050"/>
                </a:solidFill>
                <a:latin typeface="+mn-lt"/>
              </a:rPr>
            </a:br>
            <a:r>
              <a:rPr lang="en-GB" altLang="en-US" sz="6000" dirty="0">
                <a:solidFill>
                  <a:srgbClr val="00B050"/>
                </a:solidFill>
                <a:latin typeface="+mn-lt"/>
              </a:rPr>
              <a:t/>
            </a:r>
            <a:br>
              <a:rPr lang="en-GB" altLang="en-US" sz="6000" dirty="0">
                <a:solidFill>
                  <a:srgbClr val="00B050"/>
                </a:solidFill>
                <a:latin typeface="+mn-lt"/>
              </a:rPr>
            </a:b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Welcome to Year 1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6" y="4953000"/>
            <a:ext cx="12185778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4612" y="5738327"/>
            <a:ext cx="10055781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September 2022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" y="4906176"/>
            <a:ext cx="12185778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AFE19C-D7CC-10CB-360D-B182D1CB49CA}"/>
              </a:ext>
            </a:extLst>
          </p:cNvPr>
          <p:cNvSpPr txBox="1"/>
          <p:nvPr/>
        </p:nvSpPr>
        <p:spPr>
          <a:xfrm>
            <a:off x="2590504" y="581976"/>
            <a:ext cx="7007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</a:rPr>
              <a:t>Learning and Growing with God by our Side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8BF2F7-5780-8513-8B1F-AD29188D5F8C}"/>
              </a:ext>
            </a:extLst>
          </p:cNvPr>
          <p:cNvCxnSpPr/>
          <p:nvPr/>
        </p:nvCxnSpPr>
        <p:spPr>
          <a:xfrm flipH="1">
            <a:off x="1606747" y="1752600"/>
            <a:ext cx="897533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61150E-A164-94CD-E10E-5C969A5C73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" y="76200"/>
            <a:ext cx="1329989" cy="19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455612" y="1600200"/>
            <a:ext cx="8991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en-GB" altLang="en-US" sz="2400" b="1" u="sng" dirty="0" smtClean="0">
              <a:solidFill>
                <a:srgbClr val="00B05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2400" b="1" u="sng" dirty="0" smtClean="0">
                <a:solidFill>
                  <a:srgbClr val="00B050"/>
                </a:solidFill>
                <a:latin typeface="+mn-lt"/>
              </a:rPr>
              <a:t>Please </a:t>
            </a:r>
            <a:r>
              <a:rPr lang="en-GB" altLang="en-US" sz="2400" b="1" u="sng" dirty="0">
                <a:solidFill>
                  <a:srgbClr val="00B050"/>
                </a:solidFill>
                <a:latin typeface="+mn-lt"/>
              </a:rPr>
              <a:t>ensure all items of clothing </a:t>
            </a:r>
            <a:r>
              <a:rPr lang="en-GB" altLang="en-US" sz="2400" b="1" u="sng" dirty="0" smtClean="0">
                <a:solidFill>
                  <a:srgbClr val="00B050"/>
                </a:solidFill>
                <a:latin typeface="+mn-lt"/>
              </a:rPr>
              <a:t>are 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2400" b="1" u="sng" dirty="0">
                <a:solidFill>
                  <a:srgbClr val="00B050"/>
                </a:solidFill>
                <a:latin typeface="+mn-lt"/>
              </a:rPr>
              <a:t>c</a:t>
            </a:r>
            <a:r>
              <a:rPr lang="en-GB" altLang="en-US" sz="2400" b="1" u="sng" dirty="0" smtClean="0">
                <a:solidFill>
                  <a:srgbClr val="00B050"/>
                </a:solidFill>
                <a:latin typeface="+mn-lt"/>
              </a:rPr>
              <a:t>learly marked with your child’s name</a:t>
            </a:r>
            <a:r>
              <a:rPr lang="en-GB" altLang="en-US" sz="2400" b="1" u="sng" dirty="0" smtClean="0">
                <a:solidFill>
                  <a:srgbClr val="00B050"/>
                </a:solidFill>
                <a:latin typeface="+mn-lt"/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endParaRPr lang="en-GB" altLang="en-US" sz="2400" b="1" u="sng" dirty="0">
              <a:solidFill>
                <a:srgbClr val="00B050"/>
              </a:solidFill>
              <a:latin typeface="+mn-lt"/>
            </a:endParaRPr>
          </a:p>
          <a:p>
            <a:pPr marL="457200" indent="-457200"/>
            <a:r>
              <a:rPr lang="en-GB" altLang="en-US" sz="2400" dirty="0" smtClean="0">
                <a:solidFill>
                  <a:srgbClr val="00B050"/>
                </a:solidFill>
              </a:rPr>
              <a:t>Black </a:t>
            </a:r>
            <a:r>
              <a:rPr lang="en-GB" altLang="en-US" sz="2400" dirty="0">
                <a:solidFill>
                  <a:srgbClr val="00B050"/>
                </a:solidFill>
              </a:rPr>
              <a:t>school shoes must be worn – no trainers.</a:t>
            </a:r>
          </a:p>
          <a:p>
            <a:pPr marL="457200" indent="-457200"/>
            <a:r>
              <a:rPr lang="en-GB" altLang="en-US" sz="2400" dirty="0">
                <a:solidFill>
                  <a:srgbClr val="00B050"/>
                </a:solidFill>
              </a:rPr>
              <a:t>Long hair must be tied up with simple black, green or red ties.</a:t>
            </a:r>
          </a:p>
          <a:p>
            <a:pPr marL="457200" indent="-457200"/>
            <a:r>
              <a:rPr lang="en-GB" altLang="en-US" sz="2400" dirty="0">
                <a:solidFill>
                  <a:srgbClr val="00B050"/>
                </a:solidFill>
              </a:rPr>
              <a:t>Jewellery – children may only wear simple stud earrings and a silent watch or </a:t>
            </a:r>
            <a:r>
              <a:rPr lang="en-GB" altLang="en-US" sz="2400" dirty="0" smtClean="0">
                <a:solidFill>
                  <a:srgbClr val="00B050"/>
                </a:solidFill>
              </a:rPr>
              <a:t>Fitbit (no smartwatches allowed).</a:t>
            </a:r>
          </a:p>
          <a:p>
            <a:pPr marL="457200" indent="-457200"/>
            <a:r>
              <a:rPr lang="en-GB" altLang="en-US" sz="2400" dirty="0" smtClean="0">
                <a:solidFill>
                  <a:srgbClr val="00B050"/>
                </a:solidFill>
              </a:rPr>
              <a:t>Appropriate </a:t>
            </a:r>
            <a:r>
              <a:rPr lang="en-GB" altLang="en-US" sz="2400" dirty="0">
                <a:solidFill>
                  <a:srgbClr val="00B050"/>
                </a:solidFill>
              </a:rPr>
              <a:t>outer wear must be provided as children play outside.</a:t>
            </a:r>
          </a:p>
          <a:p>
            <a:pPr marL="457200" indent="-457200"/>
            <a:r>
              <a:rPr lang="en-GB" altLang="en-US" sz="2400" dirty="0" smtClean="0">
                <a:solidFill>
                  <a:srgbClr val="00B050"/>
                </a:solidFill>
              </a:rPr>
              <a:t>Red </a:t>
            </a:r>
            <a:r>
              <a:rPr lang="en-GB" altLang="en-US" sz="2400" dirty="0">
                <a:solidFill>
                  <a:srgbClr val="00B050"/>
                </a:solidFill>
              </a:rPr>
              <a:t>caps </a:t>
            </a:r>
            <a:r>
              <a:rPr lang="en-GB" altLang="en-US" sz="2400" dirty="0" smtClean="0">
                <a:solidFill>
                  <a:srgbClr val="00B050"/>
                </a:solidFill>
              </a:rPr>
              <a:t>are </a:t>
            </a:r>
            <a:r>
              <a:rPr lang="en-GB" altLang="en-US" sz="2400" dirty="0">
                <a:solidFill>
                  <a:srgbClr val="00B050"/>
                </a:solidFill>
              </a:rPr>
              <a:t>required </a:t>
            </a:r>
            <a:r>
              <a:rPr lang="en-GB" altLang="en-US" sz="2400" dirty="0" smtClean="0">
                <a:solidFill>
                  <a:srgbClr val="00B050"/>
                </a:solidFill>
              </a:rPr>
              <a:t>to be worn on sunny days and during trips</a:t>
            </a:r>
            <a:r>
              <a:rPr lang="en-GB" altLang="en-US" sz="24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42792"/>
            <a:ext cx="1218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7200" dirty="0" smtClean="0">
                <a:solidFill>
                  <a:srgbClr val="FF0000"/>
                </a:solidFill>
              </a:rPr>
              <a:t>KS1 </a:t>
            </a:r>
            <a:r>
              <a:rPr lang="en-GB" altLang="en-US" sz="7200" dirty="0">
                <a:solidFill>
                  <a:srgbClr val="FF0000"/>
                </a:solidFill>
              </a:rPr>
              <a:t>Uniform</a:t>
            </a:r>
            <a:r>
              <a:rPr lang="en-GB" altLang="en-US" sz="7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 descr="About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4" y="1905000"/>
            <a:ext cx="2586037" cy="180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U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r="23395"/>
          <a:stretch/>
        </p:blipFill>
        <p:spPr bwMode="auto">
          <a:xfrm>
            <a:off x="9675812" y="3740761"/>
            <a:ext cx="2227347" cy="240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96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7"/>
          <p:cNvSpPr txBox="1">
            <a:spLocks noChangeArrowheads="1"/>
          </p:cNvSpPr>
          <p:nvPr/>
        </p:nvSpPr>
        <p:spPr bwMode="auto">
          <a:xfrm>
            <a:off x="303212" y="1752600"/>
            <a:ext cx="106680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2400" b="1" u="sng" dirty="0" smtClean="0">
                <a:solidFill>
                  <a:srgbClr val="00B050"/>
                </a:solidFill>
              </a:rPr>
              <a:t>Please </a:t>
            </a:r>
            <a:r>
              <a:rPr lang="en-GB" altLang="en-US" sz="2400" b="1" u="sng" dirty="0">
                <a:solidFill>
                  <a:srgbClr val="00B050"/>
                </a:solidFill>
              </a:rPr>
              <a:t>ensure all items of clothing are </a:t>
            </a:r>
          </a:p>
          <a:p>
            <a:pPr algn="ctr"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2400" b="1" u="sng" dirty="0">
                <a:solidFill>
                  <a:srgbClr val="00B050"/>
                </a:solidFill>
              </a:rPr>
              <a:t>clearly marked with your child’s name. </a:t>
            </a:r>
            <a:endParaRPr lang="en-GB" altLang="en-US" sz="2400" b="1" u="sng" dirty="0">
              <a:solidFill>
                <a:srgbClr val="00B05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None/>
              <a:defRPr/>
            </a:pPr>
            <a:r>
              <a:rPr lang="en-GB" altLang="en-US" sz="2000" dirty="0" smtClean="0">
                <a:solidFill>
                  <a:srgbClr val="00B050"/>
                </a:solidFill>
                <a:latin typeface="+mn-lt"/>
              </a:rPr>
              <a:t>Children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</a:rPr>
              <a:t>need to have correct PE Kit in school for their PE days. Our PE </a:t>
            </a:r>
            <a:r>
              <a:rPr lang="en-GB" altLang="en-US" sz="2000" dirty="0" smtClean="0">
                <a:solidFill>
                  <a:srgbClr val="00B050"/>
                </a:solidFill>
                <a:latin typeface="+mn-lt"/>
              </a:rPr>
              <a:t>day is Wednesday. The children will come home in their P.E kit. Please make sure it is returned for the following Wednesday.</a:t>
            </a:r>
            <a:endParaRPr lang="en-GB" altLang="en-US" sz="2000" dirty="0">
              <a:solidFill>
                <a:srgbClr val="00B050"/>
              </a:solidFill>
              <a:latin typeface="+mn-lt"/>
            </a:endParaRP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Plain white T shirt (with or without school logos but no other logos)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Red </a:t>
            </a:r>
            <a:r>
              <a:rPr lang="en-GB" altLang="en-US" sz="2000" dirty="0" smtClean="0">
                <a:solidFill>
                  <a:srgbClr val="00B050"/>
                </a:solidFill>
              </a:rPr>
              <a:t>shorts</a:t>
            </a:r>
            <a:endParaRPr lang="en-GB" altLang="en-US" sz="2000" dirty="0">
              <a:solidFill>
                <a:srgbClr val="00B050"/>
              </a:solidFill>
            </a:endParaRP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Plain </a:t>
            </a:r>
            <a:r>
              <a:rPr lang="en-GB" altLang="en-US" sz="2000" dirty="0" smtClean="0">
                <a:solidFill>
                  <a:srgbClr val="00B050"/>
                </a:solidFill>
              </a:rPr>
              <a:t>trainers </a:t>
            </a:r>
            <a:r>
              <a:rPr lang="en-GB" altLang="en-US" sz="2000" dirty="0">
                <a:solidFill>
                  <a:srgbClr val="00B050"/>
                </a:solidFill>
              </a:rPr>
              <a:t>with non-marking soles 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Optional for cold weather – Plain dark tracksuit bottoms and sweatshirt for outdoor use, i.e. black, navy, or green without logos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>
                <a:solidFill>
                  <a:srgbClr val="00B050"/>
                </a:solidFill>
              </a:rPr>
              <a:t>Red drawstring bag (clearly </a:t>
            </a:r>
            <a:r>
              <a:rPr lang="en-GB" altLang="en-US" sz="2000" dirty="0" smtClean="0">
                <a:solidFill>
                  <a:srgbClr val="00B050"/>
                </a:solidFill>
              </a:rPr>
              <a:t>labelled)</a:t>
            </a:r>
          </a:p>
          <a:p>
            <a:pPr marL="342900" indent="-342900" eaLnBrk="1" fontAlgn="auto" hangingPunct="1">
              <a:spcBef>
                <a:spcPct val="50000"/>
              </a:spcBef>
              <a:spcAft>
                <a:spcPts val="0"/>
              </a:spcAft>
              <a:buClrTx/>
              <a:defRPr/>
            </a:pPr>
            <a:r>
              <a:rPr lang="en-GB" altLang="en-US" sz="2000" dirty="0" smtClean="0">
                <a:solidFill>
                  <a:srgbClr val="00B050"/>
                </a:solidFill>
                <a:latin typeface="+mn-lt"/>
              </a:rPr>
              <a:t>No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</a:rPr>
              <a:t>jewellery </a:t>
            </a:r>
            <a:r>
              <a:rPr lang="en-GB" altLang="en-US" sz="2000" dirty="0" smtClean="0">
                <a:solidFill>
                  <a:srgbClr val="00B050"/>
                </a:solidFill>
                <a:latin typeface="+mn-lt"/>
              </a:rPr>
              <a:t>should </a:t>
            </a:r>
            <a:r>
              <a:rPr lang="en-GB" altLang="en-US" sz="2000" dirty="0">
                <a:solidFill>
                  <a:srgbClr val="00B050"/>
                </a:solidFill>
                <a:latin typeface="+mn-lt"/>
              </a:rPr>
              <a:t>be worn. </a:t>
            </a:r>
            <a:endParaRPr lang="en-GB" altLang="en-US" sz="2000" dirty="0" smtClean="0">
              <a:solidFill>
                <a:srgbClr val="00B050"/>
              </a:solidFill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GB" altLang="en-US" sz="2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381000"/>
            <a:ext cx="1218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7200" dirty="0" smtClean="0">
                <a:solidFill>
                  <a:srgbClr val="FF0000"/>
                </a:solidFill>
              </a:rPr>
              <a:t>KS1 </a:t>
            </a:r>
            <a:r>
              <a:rPr lang="en-GB" altLang="en-US" sz="7200" dirty="0">
                <a:solidFill>
                  <a:srgbClr val="FF0000"/>
                </a:solidFill>
              </a:rPr>
              <a:t>PE Kit</a:t>
            </a:r>
          </a:p>
        </p:txBody>
      </p:sp>
    </p:spTree>
    <p:extLst>
      <p:ext uri="{BB962C8B-B14F-4D97-AF65-F5344CB8AC3E}">
        <p14:creationId xmlns:p14="http://schemas.microsoft.com/office/powerpoint/2010/main" val="3421874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756" y="457200"/>
            <a:ext cx="12188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200" dirty="0">
                <a:solidFill>
                  <a:srgbClr val="FF0000"/>
                </a:solidFill>
                <a:cs typeface="Arial" charset="0"/>
              </a:rPr>
              <a:t>R.E.: Come and See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12" y="1905000"/>
            <a:ext cx="61722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u="sng" dirty="0">
                <a:solidFill>
                  <a:srgbClr val="00B050"/>
                </a:solidFill>
                <a:cs typeface="Arial" charset="0"/>
              </a:rPr>
              <a:t>Autumn Term</a:t>
            </a:r>
          </a:p>
          <a:p>
            <a:pPr algn="ctr">
              <a:defRPr/>
            </a:pPr>
            <a:r>
              <a:rPr lang="en-GB" sz="1600" dirty="0">
                <a:solidFill>
                  <a:srgbClr val="00B050"/>
                </a:solidFill>
                <a:cs typeface="Arial" charset="0"/>
              </a:rPr>
              <a:t>Domestic Church: Families</a:t>
            </a:r>
          </a:p>
          <a:p>
            <a:pPr algn="ctr">
              <a:defRPr/>
            </a:pPr>
            <a:r>
              <a:rPr lang="en-GB" sz="1600" dirty="0">
                <a:solidFill>
                  <a:srgbClr val="00B050"/>
                </a:solidFill>
                <a:cs typeface="Arial" charset="0"/>
              </a:rPr>
              <a:t>Baptism: </a:t>
            </a:r>
            <a:r>
              <a:rPr lang="en-GB" sz="1600" dirty="0" smtClean="0">
                <a:solidFill>
                  <a:srgbClr val="00B050"/>
                </a:solidFill>
                <a:cs typeface="Arial" charset="0"/>
              </a:rPr>
              <a:t>Belonging</a:t>
            </a:r>
          </a:p>
          <a:p>
            <a:pPr algn="ctr">
              <a:defRPr/>
            </a:pPr>
            <a:r>
              <a:rPr lang="en-GB" sz="1600" dirty="0" smtClean="0">
                <a:solidFill>
                  <a:srgbClr val="00B050"/>
                </a:solidFill>
                <a:cs typeface="Arial" charset="0"/>
              </a:rPr>
              <a:t>Judaism: Abraham and Moses</a:t>
            </a:r>
            <a:endParaRPr lang="en-GB" sz="1600" dirty="0">
              <a:solidFill>
                <a:srgbClr val="00B05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600" dirty="0" smtClean="0">
                <a:solidFill>
                  <a:srgbClr val="00B050"/>
                </a:solidFill>
                <a:cs typeface="Arial" charset="0"/>
              </a:rPr>
              <a:t>Advent/Christmas</a:t>
            </a:r>
            <a:r>
              <a:rPr lang="en-GB" sz="1600" dirty="0">
                <a:solidFill>
                  <a:srgbClr val="00B050"/>
                </a:solidFill>
                <a:cs typeface="Arial" charset="0"/>
              </a:rPr>
              <a:t>: Waiting</a:t>
            </a:r>
          </a:p>
          <a:p>
            <a:pPr algn="ctr">
              <a:defRPr/>
            </a:pPr>
            <a:endParaRPr lang="en-GB" sz="1600" dirty="0">
              <a:solidFill>
                <a:srgbClr val="00B050"/>
              </a:solidFill>
              <a:cs typeface="Arial" charset="0"/>
            </a:endParaRPr>
          </a:p>
          <a:p>
            <a:pPr algn="ctr">
              <a:defRPr/>
            </a:pPr>
            <a:r>
              <a:rPr lang="en-GB" b="1" u="sng" dirty="0">
                <a:solidFill>
                  <a:srgbClr val="00B050"/>
                </a:solidFill>
                <a:cs typeface="Arial" charset="0"/>
              </a:rPr>
              <a:t>Spring Term</a:t>
            </a:r>
          </a:p>
          <a:p>
            <a:pPr algn="ctr">
              <a:defRPr/>
            </a:pPr>
            <a:r>
              <a:rPr lang="en-GB" sz="1600" dirty="0">
                <a:solidFill>
                  <a:srgbClr val="00B050"/>
                </a:solidFill>
                <a:cs typeface="Arial" charset="0"/>
              </a:rPr>
              <a:t>Local Church: Special people </a:t>
            </a:r>
          </a:p>
          <a:p>
            <a:pPr algn="ctr">
              <a:defRPr/>
            </a:pPr>
            <a:r>
              <a:rPr lang="en-GB" sz="1600" dirty="0">
                <a:solidFill>
                  <a:srgbClr val="00B050"/>
                </a:solidFill>
                <a:cs typeface="Arial" charset="0"/>
              </a:rPr>
              <a:t>Eucharist: Meals</a:t>
            </a:r>
          </a:p>
          <a:p>
            <a:pPr algn="ctr">
              <a:defRPr/>
            </a:pPr>
            <a:r>
              <a:rPr lang="en-GB" sz="1600" dirty="0">
                <a:solidFill>
                  <a:srgbClr val="00B050"/>
                </a:solidFill>
                <a:cs typeface="Arial" charset="0"/>
              </a:rPr>
              <a:t>Lent/Easter: Change</a:t>
            </a:r>
          </a:p>
          <a:p>
            <a:pPr algn="ctr">
              <a:defRPr/>
            </a:pPr>
            <a:endParaRPr lang="en-GB" sz="1600" dirty="0">
              <a:solidFill>
                <a:srgbClr val="00B050"/>
              </a:solidFill>
              <a:cs typeface="Arial" charset="0"/>
            </a:endParaRPr>
          </a:p>
          <a:p>
            <a:pPr algn="ctr">
              <a:defRPr/>
            </a:pPr>
            <a:r>
              <a:rPr lang="en-GB" b="1" u="sng" dirty="0">
                <a:solidFill>
                  <a:srgbClr val="00B050"/>
                </a:solidFill>
                <a:cs typeface="Arial" charset="0"/>
              </a:rPr>
              <a:t>Summer Term</a:t>
            </a:r>
          </a:p>
          <a:p>
            <a:pPr algn="ctr">
              <a:defRPr/>
            </a:pPr>
            <a:r>
              <a:rPr lang="en-GB" sz="1600" dirty="0">
                <a:solidFill>
                  <a:srgbClr val="00B050"/>
                </a:solidFill>
                <a:cs typeface="Arial" charset="0"/>
              </a:rPr>
              <a:t>Pentecost: Holidays and Holydays</a:t>
            </a:r>
          </a:p>
          <a:p>
            <a:pPr algn="ctr">
              <a:defRPr/>
            </a:pPr>
            <a:r>
              <a:rPr lang="en-GB" sz="1600" dirty="0">
                <a:solidFill>
                  <a:srgbClr val="00B050"/>
                </a:solidFill>
                <a:cs typeface="Arial" charset="0"/>
              </a:rPr>
              <a:t>Reconciliation: Being Sorry </a:t>
            </a:r>
            <a:endParaRPr lang="en-GB" sz="1600" dirty="0" smtClean="0">
              <a:solidFill>
                <a:srgbClr val="00B05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600" dirty="0" smtClean="0">
                <a:solidFill>
                  <a:srgbClr val="00B050"/>
                </a:solidFill>
                <a:cs typeface="Arial" charset="0"/>
              </a:rPr>
              <a:t>Islam: Mohammed the holy man</a:t>
            </a:r>
            <a:endParaRPr lang="en-GB" sz="1600" dirty="0">
              <a:solidFill>
                <a:srgbClr val="00B050"/>
              </a:solidFill>
              <a:cs typeface="Arial" charset="0"/>
            </a:endParaRPr>
          </a:p>
          <a:p>
            <a:pPr algn="ctr">
              <a:defRPr/>
            </a:pPr>
            <a:r>
              <a:rPr lang="en-GB" sz="1600" dirty="0">
                <a:solidFill>
                  <a:srgbClr val="00B050"/>
                </a:solidFill>
                <a:cs typeface="Arial" charset="0"/>
              </a:rPr>
              <a:t>Universal Church: </a:t>
            </a:r>
            <a:r>
              <a:rPr lang="en-GB" sz="1600" dirty="0" smtClean="0">
                <a:solidFill>
                  <a:srgbClr val="00B050"/>
                </a:solidFill>
                <a:cs typeface="Arial" charset="0"/>
              </a:rPr>
              <a:t>Neighbours</a:t>
            </a:r>
            <a:endParaRPr lang="en-GB" sz="1600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09" y="2223016"/>
            <a:ext cx="5562600" cy="370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23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1" y="457200"/>
            <a:ext cx="12188825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600" dirty="0" smtClean="0">
                <a:solidFill>
                  <a:srgbClr val="FF0000"/>
                </a:solidFill>
                <a:latin typeface="+mn-lt"/>
              </a:rPr>
              <a:t>Maths in Year 1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412" y="1981200"/>
            <a:ext cx="10896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B050"/>
                </a:solidFill>
              </a:rPr>
              <a:t> Daily </a:t>
            </a:r>
            <a:r>
              <a:rPr lang="en-GB" sz="2800" dirty="0">
                <a:solidFill>
                  <a:srgbClr val="00B050"/>
                </a:solidFill>
              </a:rPr>
              <a:t>Maths lesson/Maths fluency 3 x a </a:t>
            </a:r>
            <a:r>
              <a:rPr lang="en-GB" sz="2800" dirty="0" smtClean="0">
                <a:solidFill>
                  <a:srgbClr val="00B050"/>
                </a:solidFill>
              </a:rPr>
              <a:t>week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B050"/>
                </a:solidFill>
              </a:rPr>
              <a:t> In </a:t>
            </a:r>
            <a:r>
              <a:rPr lang="en-GB" sz="2800" dirty="0">
                <a:solidFill>
                  <a:srgbClr val="00B050"/>
                </a:solidFill>
              </a:rPr>
              <a:t>Year 1, we explore Number, Measurement, Geometry (Shapes, Position and Direction</a:t>
            </a:r>
            <a:r>
              <a:rPr lang="en-GB" sz="2800" dirty="0" smtClean="0">
                <a:solidFill>
                  <a:srgbClr val="00B050"/>
                </a:solidFill>
              </a:rPr>
              <a:t>).</a:t>
            </a:r>
            <a:endParaRPr lang="en-GB" sz="2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B050"/>
                </a:solidFill>
              </a:rPr>
              <a:t> We </a:t>
            </a:r>
            <a:r>
              <a:rPr lang="en-GB" sz="2800" dirty="0">
                <a:solidFill>
                  <a:srgbClr val="00B050"/>
                </a:solidFill>
              </a:rPr>
              <a:t>aim to develop a strong visual awareness of number and </a:t>
            </a:r>
            <a:r>
              <a:rPr lang="en-GB" sz="2800" dirty="0" smtClean="0">
                <a:solidFill>
                  <a:srgbClr val="00B050"/>
                </a:solidFill>
              </a:rPr>
              <a:t>use </a:t>
            </a:r>
            <a:r>
              <a:rPr lang="en-GB" sz="2800" dirty="0">
                <a:solidFill>
                  <a:srgbClr val="00B050"/>
                </a:solidFill>
              </a:rPr>
              <a:t>a lot of practical equipment in </a:t>
            </a:r>
            <a:r>
              <a:rPr lang="en-GB" sz="2800" dirty="0" smtClean="0">
                <a:solidFill>
                  <a:srgbClr val="00B050"/>
                </a:solidFill>
              </a:rPr>
              <a:t>the classroom.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7 depicted as dots out of ten and on fing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67"/>
          <a:stretch/>
        </p:blipFill>
        <p:spPr bwMode="auto">
          <a:xfrm>
            <a:off x="7847012" y="4862798"/>
            <a:ext cx="2791677" cy="121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3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19173" y="381000"/>
            <a:ext cx="12188825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600" dirty="0" smtClean="0">
                <a:solidFill>
                  <a:srgbClr val="FF0000"/>
                </a:solidFill>
                <a:latin typeface="+mn-lt"/>
              </a:rPr>
              <a:t>Phonics in Year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065212" y="1981200"/>
            <a:ext cx="10134600" cy="3429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rgbClr val="00B050"/>
                </a:solidFill>
              </a:rPr>
              <a:t> We have recently introduced a new scheme ‘Little Wandle’.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rgbClr val="00B050"/>
                </a:solidFill>
              </a:rPr>
              <a:t> Little </a:t>
            </a:r>
            <a:r>
              <a:rPr lang="en-GB" altLang="en-US" sz="2000" dirty="0">
                <a:solidFill>
                  <a:srgbClr val="00B050"/>
                </a:solidFill>
              </a:rPr>
              <a:t>W</a:t>
            </a:r>
            <a:r>
              <a:rPr lang="en-GB" altLang="en-US" sz="2000" dirty="0" smtClean="0">
                <a:solidFill>
                  <a:srgbClr val="00B050"/>
                </a:solidFill>
              </a:rPr>
              <a:t>andle provides a completely consistent approach to planning, resources and delivery</a:t>
            </a:r>
          </a:p>
          <a:p>
            <a:pPr marL="0" indent="0">
              <a:buNone/>
            </a:pPr>
            <a:r>
              <a:rPr lang="en-GB" altLang="en-US" sz="2000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en-GB" altLang="en-US" sz="2800" u="sng" dirty="0" smtClean="0">
                <a:solidFill>
                  <a:srgbClr val="00B050"/>
                </a:solidFill>
              </a:rPr>
              <a:t>How do we teach children phonics?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rgbClr val="00B050"/>
                </a:solidFill>
              </a:rPr>
              <a:t> We teach phonics everyday.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rgbClr val="00B050"/>
                </a:solidFill>
              </a:rPr>
              <a:t> The children learn four new sounds each week and have a regular review lessons to </a:t>
            </a:r>
          </a:p>
          <a:p>
            <a:pPr marL="0" indent="0">
              <a:buNone/>
            </a:pPr>
            <a:r>
              <a:rPr lang="en-GB" altLang="en-US" sz="2000" dirty="0" smtClean="0">
                <a:solidFill>
                  <a:srgbClr val="00B050"/>
                </a:solidFill>
              </a:rPr>
              <a:t>consolidate this learning.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rgbClr val="00B050"/>
                </a:solidFill>
              </a:rPr>
              <a:t> Phonics is learnt in ‘phases’ as a whole class.</a:t>
            </a:r>
          </a:p>
        </p:txBody>
      </p:sp>
      <p:pic>
        <p:nvPicPr>
          <p:cNvPr id="6146" name="Picture 2" descr="Little Wan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12" y="44196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8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1" y="457200"/>
            <a:ext cx="12188825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600" dirty="0" smtClean="0">
                <a:solidFill>
                  <a:srgbClr val="FF0000"/>
                </a:solidFill>
                <a:latin typeface="+mn-lt"/>
              </a:rPr>
              <a:t>Reading in Year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8012" y="1981200"/>
            <a:ext cx="95250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rgbClr val="00B050"/>
                </a:solidFill>
              </a:rPr>
              <a:t> Each week the children will take part in </a:t>
            </a:r>
            <a:r>
              <a:rPr lang="en-GB" altLang="en-US" sz="1800" dirty="0" smtClean="0">
                <a:solidFill>
                  <a:srgbClr val="00B050"/>
                </a:solidFill>
              </a:rPr>
              <a:t>up </a:t>
            </a:r>
            <a:r>
              <a:rPr lang="en-GB" altLang="en-US" sz="1800" dirty="0" smtClean="0">
                <a:solidFill>
                  <a:srgbClr val="00B050"/>
                </a:solidFill>
              </a:rPr>
              <a:t>to </a:t>
            </a:r>
            <a:r>
              <a:rPr lang="en-GB" altLang="en-US" sz="1800" dirty="0" smtClean="0">
                <a:solidFill>
                  <a:srgbClr val="00B050"/>
                </a:solidFill>
              </a:rPr>
              <a:t>three </a:t>
            </a:r>
            <a:r>
              <a:rPr lang="en-GB" altLang="en-US" sz="1800" dirty="0" smtClean="0">
                <a:solidFill>
                  <a:srgbClr val="00B050"/>
                </a:solidFill>
              </a:rPr>
              <a:t>reading practice sessions. At the end of each week the children will be sent home with the book they have been practising.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rgbClr val="00B050"/>
                </a:solidFill>
              </a:rPr>
              <a:t> </a:t>
            </a:r>
            <a:r>
              <a:rPr lang="en-GB" altLang="en-US" sz="1800" dirty="0" smtClean="0">
                <a:solidFill>
                  <a:srgbClr val="00B050"/>
                </a:solidFill>
              </a:rPr>
              <a:t>Each reading practice session has a clear focus, so that the demands of the session do not overload the children’s working memory.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rgbClr val="00B050"/>
                </a:solidFill>
              </a:rPr>
              <a:t> Three </a:t>
            </a:r>
            <a:r>
              <a:rPr lang="en-GB" altLang="en-US" sz="1800" dirty="0" smtClean="0">
                <a:solidFill>
                  <a:srgbClr val="00B050"/>
                </a:solidFill>
              </a:rPr>
              <a:t>books will be sent home each week: Reading practice and Individual reading books (which are fully decodable) and a Library book (which </a:t>
            </a:r>
            <a:r>
              <a:rPr lang="en-GB" altLang="en-US" sz="1800" dirty="0" smtClean="0">
                <a:solidFill>
                  <a:srgbClr val="00B050"/>
                </a:solidFill>
              </a:rPr>
              <a:t>is for sharing with an adult to promote the love of reading).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altLang="en-US" sz="1800" dirty="0" smtClean="0">
                <a:solidFill>
                  <a:srgbClr val="00B050"/>
                </a:solidFill>
              </a:rPr>
              <a:t> </a:t>
            </a:r>
            <a:r>
              <a:rPr lang="en-GB" altLang="en-US" sz="1800" b="1" dirty="0" smtClean="0">
                <a:solidFill>
                  <a:srgbClr val="00B050"/>
                </a:solidFill>
              </a:rPr>
              <a:t>Our current Library day is every Thursday!</a:t>
            </a:r>
            <a:endParaRPr lang="en-GB" altLang="en-US" sz="1800" b="1" dirty="0" smtClean="0">
              <a:solidFill>
                <a:srgbClr val="00B050"/>
              </a:solidFill>
            </a:endParaRPr>
          </a:p>
        </p:txBody>
      </p:sp>
      <p:pic>
        <p:nvPicPr>
          <p:cNvPr id="4098" name="Picture 2" descr="Books illustration. Cartoon books. Vector books. 2896415 Vector Art at  Vecteez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10209212" y="2971800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37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1" y="457200"/>
            <a:ext cx="12188825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600" dirty="0" smtClean="0">
                <a:solidFill>
                  <a:srgbClr val="FF0000"/>
                </a:solidFill>
                <a:latin typeface="+mn-lt"/>
              </a:rPr>
              <a:t>Writing in Year 1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4212" y="1981200"/>
            <a:ext cx="10896600" cy="350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B050"/>
                </a:solidFill>
              </a:rPr>
              <a:t> In Year 1, the children will be writing every day, in a range of different contexts.</a:t>
            </a:r>
          </a:p>
          <a:p>
            <a:pPr marL="0" indent="0">
              <a:buNone/>
            </a:pPr>
            <a:endParaRPr lang="en-GB" altLang="en-US" sz="2400" dirty="0" smtClean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rgbClr val="00B050"/>
                </a:solidFill>
              </a:rPr>
              <a:t> </a:t>
            </a:r>
            <a:r>
              <a:rPr lang="en-GB" altLang="en-US" sz="2400" dirty="0" smtClean="0">
                <a:solidFill>
                  <a:srgbClr val="00B050"/>
                </a:solidFill>
              </a:rPr>
              <a:t>We still encourage mark making and developing a love for writing through child-initiated learning.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2400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solidFill>
                  <a:srgbClr val="00B050"/>
                </a:solidFill>
              </a:rPr>
              <a:t> Our school use the Pen Pals handwriting scheme, which is consistent with </a:t>
            </a:r>
          </a:p>
          <a:p>
            <a:pPr marL="0" indent="0">
              <a:buNone/>
            </a:pPr>
            <a:r>
              <a:rPr lang="en-GB" altLang="en-US" sz="2400" dirty="0" smtClean="0">
                <a:solidFill>
                  <a:srgbClr val="00B050"/>
                </a:solidFill>
              </a:rPr>
              <a:t>the letter formation of Little Wandle.</a:t>
            </a:r>
          </a:p>
        </p:txBody>
      </p:sp>
      <p:pic>
        <p:nvPicPr>
          <p:cNvPr id="3074" name="Picture 2" descr="Preview Penpals for Handwriting: Teacher's Book 1 by Cambridge University  Press Education - Issu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2" y="3810000"/>
            <a:ext cx="141404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01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12188825" cy="8651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6600" dirty="0" smtClean="0">
                <a:solidFill>
                  <a:srgbClr val="FF0000"/>
                </a:solidFill>
                <a:latin typeface="+mn-lt"/>
              </a:rPr>
              <a:t>Science in Year 1</a:t>
            </a:r>
            <a:endParaRPr lang="en-GB" altLang="en-US" sz="6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41412" y="2057400"/>
            <a:ext cx="83518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Autumn 1: </a:t>
            </a:r>
            <a:r>
              <a:rPr lang="en-GB" altLang="en-US" sz="2400" dirty="0">
                <a:solidFill>
                  <a:srgbClr val="00B050"/>
                </a:solidFill>
                <a:latin typeface="+mn-lt"/>
              </a:rPr>
              <a:t>Seasons/ourselves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Autumn 2: </a:t>
            </a:r>
            <a:r>
              <a:rPr lang="en-GB" altLang="en-US" sz="2400" dirty="0">
                <a:solidFill>
                  <a:srgbClr val="00B050"/>
                </a:solidFill>
                <a:latin typeface="+mn-lt"/>
              </a:rPr>
              <a:t>Common and wild garden plants and materials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Spring 1</a:t>
            </a:r>
            <a:r>
              <a:rPr lang="en-GB" altLang="en-US" sz="2400" dirty="0">
                <a:solidFill>
                  <a:srgbClr val="00B050"/>
                </a:solidFill>
                <a:latin typeface="+mn-lt"/>
              </a:rPr>
              <a:t>: Seasons and materials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Spring 2: </a:t>
            </a:r>
            <a:r>
              <a:rPr lang="en-GB" altLang="en-US" sz="2400" dirty="0">
                <a:solidFill>
                  <a:srgbClr val="00B050"/>
                </a:solidFill>
                <a:latin typeface="+mn-lt"/>
              </a:rPr>
              <a:t>Animals and life processes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Summer 1: </a:t>
            </a:r>
            <a:r>
              <a:rPr lang="en-GB" altLang="en-US" sz="2400" dirty="0">
                <a:solidFill>
                  <a:srgbClr val="00B050"/>
                </a:solidFill>
                <a:latin typeface="+mn-lt"/>
              </a:rPr>
              <a:t>Seasons and animals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dirty="0">
                <a:solidFill>
                  <a:srgbClr val="00B050"/>
                </a:solidFill>
                <a:latin typeface="+mn-lt"/>
              </a:rPr>
              <a:t>Summer 2: </a:t>
            </a:r>
            <a:r>
              <a:rPr lang="en-GB" altLang="en-US" sz="2400" dirty="0">
                <a:solidFill>
                  <a:srgbClr val="00B050"/>
                </a:solidFill>
                <a:latin typeface="+mn-lt"/>
              </a:rPr>
              <a:t>Humans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3429000"/>
            <a:ext cx="40481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07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ChangeArrowheads="1"/>
          </p:cNvSpPr>
          <p:nvPr>
            <p:ph type="title"/>
          </p:nvPr>
        </p:nvSpPr>
        <p:spPr>
          <a:xfrm>
            <a:off x="0" y="457226"/>
            <a:ext cx="12188825" cy="101764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6600" dirty="0" smtClean="0">
                <a:solidFill>
                  <a:srgbClr val="FF0000"/>
                </a:solidFill>
                <a:latin typeface="+mn-lt"/>
              </a:rPr>
              <a:t>Other curriculum topics in Year 1</a:t>
            </a:r>
            <a:endParaRPr lang="en-GB" altLang="en-US" sz="6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5212" y="190500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B050"/>
                </a:solidFill>
              </a:rPr>
              <a:t> Computing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B050"/>
                </a:solidFill>
              </a:rPr>
              <a:t> Topic (history and geography)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B050"/>
                </a:solidFill>
              </a:rPr>
              <a:t> Art and DT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B050"/>
                </a:solidFill>
              </a:rPr>
              <a:t> PSHE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B050"/>
                </a:solidFill>
              </a:rPr>
              <a:t> Music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 smtClean="0">
                <a:solidFill>
                  <a:srgbClr val="00B050"/>
                </a:solidFill>
              </a:rPr>
              <a:t> P.E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Hand Drawn Cartoon Colorful Musical Notes Music Symbols For Commercial Use,  Music Clipart, Crayon, Chalk PNG Transparent Clipart Image and PSD File for  Free Dow… | Music clipart, Music symbols, How 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538" y="3756730"/>
            <a:ext cx="1614799" cy="21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56,283 Cartoon Map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2" y="1972750"/>
            <a:ext cx="2971800" cy="19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lor palette with colorful paint swatches and paint brush / painting  paintbrush flat vector icon for art apps and websites Stock Vector | Adobe  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361" y="2060800"/>
            <a:ext cx="18288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Word History Studing Little People Doodle Stock Vector (Royalty Free)  1408857995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 bwMode="auto">
          <a:xfrm>
            <a:off x="6261411" y="4283901"/>
            <a:ext cx="5345116" cy="174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079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 noChangeArrowheads="1"/>
          </p:cNvSpPr>
          <p:nvPr>
            <p:ph type="title"/>
          </p:nvPr>
        </p:nvSpPr>
        <p:spPr>
          <a:xfrm>
            <a:off x="0" y="449049"/>
            <a:ext cx="12188825" cy="1101894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7200" dirty="0" smtClean="0">
                <a:solidFill>
                  <a:srgbClr val="FF0000"/>
                </a:solidFill>
                <a:latin typeface="+mn-lt"/>
              </a:rPr>
              <a:t>Home Learning</a:t>
            </a:r>
            <a:endParaRPr lang="en-GB" altLang="en-US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212" y="1905000"/>
            <a:ext cx="1158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B050"/>
                </a:solidFill>
              </a:rPr>
              <a:t>Each half term, the children will receive a home learning grid. Please complete at least two pieces from the grid, as well as one RE piece.</a:t>
            </a: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B050"/>
                </a:solidFill>
              </a:rPr>
              <a:t>The grid will be uploaded to </a:t>
            </a:r>
            <a:r>
              <a:rPr lang="en-GB" sz="2000" dirty="0">
                <a:solidFill>
                  <a:srgbClr val="00B050"/>
                </a:solidFill>
              </a:rPr>
              <a:t>G</a:t>
            </a:r>
            <a:r>
              <a:rPr lang="en-GB" sz="2000" dirty="0" smtClean="0">
                <a:solidFill>
                  <a:srgbClr val="00B050"/>
                </a:solidFill>
              </a:rPr>
              <a:t>oogle Classroom and children should submit their work via Google Classroom when they complete a task.</a:t>
            </a: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B050"/>
                </a:solidFill>
              </a:rPr>
              <a:t>Work which cannot be uploaded can be brought into school to share e.g. art activities.</a:t>
            </a: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B050"/>
                </a:solidFill>
              </a:rPr>
              <a:t>Children should read for a minimum of 10 minutes each </a:t>
            </a:r>
            <a:r>
              <a:rPr lang="en-GB" sz="2000" dirty="0" smtClean="0">
                <a:solidFill>
                  <a:srgbClr val="00B050"/>
                </a:solidFill>
              </a:rPr>
              <a:t>night. Please remember to comment </a:t>
            </a:r>
          </a:p>
          <a:p>
            <a:r>
              <a:rPr lang="en-GB" sz="2000" dirty="0" smtClean="0">
                <a:solidFill>
                  <a:srgbClr val="00B050"/>
                </a:solidFill>
              </a:rPr>
              <a:t>     in their </a:t>
            </a:r>
            <a:r>
              <a:rPr lang="en-GB" sz="2000" dirty="0" smtClean="0">
                <a:solidFill>
                  <a:srgbClr val="00B050"/>
                </a:solidFill>
              </a:rPr>
              <a:t>reading record.</a:t>
            </a:r>
          </a:p>
          <a:p>
            <a:endParaRPr lang="en-GB" sz="2000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00B050"/>
                </a:solidFill>
              </a:rPr>
              <a:t>Every Wednesday, </a:t>
            </a:r>
            <a:r>
              <a:rPr lang="en-GB" sz="2000" dirty="0">
                <a:solidFill>
                  <a:srgbClr val="00B050"/>
                </a:solidFill>
              </a:rPr>
              <a:t>P</a:t>
            </a:r>
            <a:r>
              <a:rPr lang="en-GB" sz="2000" dirty="0" smtClean="0">
                <a:solidFill>
                  <a:srgbClr val="00B050"/>
                </a:solidFill>
              </a:rPr>
              <a:t>honics and/or Spelling Practice will be added to Google Classroom</a:t>
            </a:r>
          </a:p>
          <a:p>
            <a:r>
              <a:rPr lang="en-GB" sz="2000" dirty="0" smtClean="0">
                <a:solidFill>
                  <a:srgbClr val="00B050"/>
                </a:solidFill>
              </a:rPr>
              <a:t> </a:t>
            </a:r>
            <a:r>
              <a:rPr lang="en-GB" sz="2000" dirty="0">
                <a:solidFill>
                  <a:srgbClr val="00B050"/>
                </a:solidFill>
              </a:rPr>
              <a:t> </a:t>
            </a:r>
            <a:r>
              <a:rPr lang="en-GB" sz="2000" dirty="0" smtClean="0">
                <a:solidFill>
                  <a:srgbClr val="00B050"/>
                </a:solidFill>
              </a:rPr>
              <a:t>   </a:t>
            </a:r>
            <a:r>
              <a:rPr lang="en-GB" sz="2000" dirty="0" smtClean="0">
                <a:solidFill>
                  <a:srgbClr val="00B050"/>
                </a:solidFill>
              </a:rPr>
              <a:t>for </a:t>
            </a:r>
            <a:r>
              <a:rPr lang="en-GB" sz="2000" dirty="0" smtClean="0">
                <a:solidFill>
                  <a:srgbClr val="00B050"/>
                </a:solidFill>
              </a:rPr>
              <a:t>you to practise with your child at home.</a:t>
            </a:r>
            <a:endParaRPr lang="en-GB" sz="2000" dirty="0">
              <a:solidFill>
                <a:srgbClr val="00B050"/>
              </a:solidFill>
            </a:endParaRPr>
          </a:p>
        </p:txBody>
      </p:sp>
      <p:pic>
        <p:nvPicPr>
          <p:cNvPr id="6" name="Picture 2" descr="File:Google Classroom icon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334" y="4343400"/>
            <a:ext cx="1330278" cy="114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914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6509"/>
            <a:ext cx="1218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7200" dirty="0" smtClean="0">
                <a:solidFill>
                  <a:srgbClr val="FF0000"/>
                </a:solidFill>
              </a:rPr>
              <a:t>Our School Prayer</a:t>
            </a:r>
            <a:endParaRPr lang="en-GB" altLang="en-US" sz="7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612" y="1905000"/>
            <a:ext cx="11341652" cy="37220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dirty="0">
                <a:solidFill>
                  <a:srgbClr val="00B050"/>
                </a:solidFill>
              </a:rPr>
              <a:t>Dear God,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B050"/>
                </a:solidFill>
              </a:rPr>
              <a:t>Bless all the children and staff in our school.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B050"/>
                </a:solidFill>
              </a:rPr>
              <a:t>Bless all our loving parents, our school community and parishioners.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B050"/>
                </a:solidFill>
              </a:rPr>
              <a:t>Let us follow the shining examples of St Alban and St Stephen.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B050"/>
                </a:solidFill>
              </a:rPr>
              <a:t>Help us to be the best that we can be and guide us as we stay connected to you and Jesus in all that we do.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B050"/>
                </a:solidFill>
              </a:rPr>
              <a:t>As a school, we are learning and growing with God by our side. 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00B050"/>
                </a:solidFill>
              </a:rPr>
              <a:t>Amen.</a:t>
            </a:r>
          </a:p>
          <a:p>
            <a:pPr marL="0" indent="0">
              <a:buNone/>
            </a:pPr>
            <a:endParaRPr lang="en-GB" sz="3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70012" y="533400"/>
            <a:ext cx="929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ClrTx/>
              <a:buNone/>
              <a:defRPr/>
            </a:pPr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How </a:t>
            </a:r>
            <a:r>
              <a:rPr lang="en-GB" altLang="en-US" sz="6000" dirty="0" smtClean="0">
                <a:solidFill>
                  <a:srgbClr val="FF0000"/>
                </a:solidFill>
                <a:latin typeface="+mn-lt"/>
              </a:rPr>
              <a:t>you can </a:t>
            </a:r>
            <a:r>
              <a:rPr lang="en-GB" altLang="en-US" sz="6000" dirty="0">
                <a:solidFill>
                  <a:srgbClr val="FF0000"/>
                </a:solidFill>
                <a:latin typeface="+mn-lt"/>
              </a:rPr>
              <a:t>help </a:t>
            </a:r>
            <a:r>
              <a:rPr lang="en-GB" altLang="en-US" sz="6000" dirty="0" smtClean="0">
                <a:solidFill>
                  <a:srgbClr val="FF0000"/>
                </a:solidFill>
                <a:latin typeface="+mn-lt"/>
              </a:rPr>
              <a:t>at </a:t>
            </a:r>
            <a:r>
              <a:rPr lang="en-GB" altLang="en-US" sz="6000" dirty="0" smtClean="0">
                <a:solidFill>
                  <a:srgbClr val="FF0000"/>
                </a:solidFill>
                <a:latin typeface="+mn-lt"/>
              </a:rPr>
              <a:t>home</a:t>
            </a:r>
            <a:endParaRPr lang="en-GB" altLang="en-US" sz="60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612" y="1905000"/>
            <a:ext cx="10668000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500" dirty="0" smtClean="0">
                <a:solidFill>
                  <a:srgbClr val="00B050"/>
                </a:solidFill>
              </a:rPr>
              <a:t> Always encourage and discuss the schools G</a:t>
            </a:r>
            <a:r>
              <a:rPr lang="en-GB" altLang="en-US" sz="2500" dirty="0" smtClean="0">
                <a:solidFill>
                  <a:srgbClr val="00B050"/>
                </a:solidFill>
              </a:rPr>
              <a:t>olden Rules.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500" dirty="0" smtClean="0">
                <a:solidFill>
                  <a:srgbClr val="00B050"/>
                </a:solidFill>
              </a:rPr>
              <a:t> Reading daily with your child. Find opportunities to read spontaneously.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500" dirty="0" smtClean="0">
                <a:solidFill>
                  <a:srgbClr val="00B050"/>
                </a:solidFill>
              </a:rPr>
              <a:t> Help your child grow in independence</a:t>
            </a:r>
            <a:r>
              <a:rPr lang="en-GB" altLang="en-US" sz="2500" dirty="0">
                <a:solidFill>
                  <a:srgbClr val="00B050"/>
                </a:solidFill>
              </a:rPr>
              <a:t> </a:t>
            </a:r>
            <a:r>
              <a:rPr lang="en-GB" altLang="en-US" sz="2500" dirty="0" smtClean="0">
                <a:solidFill>
                  <a:srgbClr val="00B050"/>
                </a:solidFill>
              </a:rPr>
              <a:t>(i.e. getting changed, resolving issues).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500" dirty="0" smtClean="0">
                <a:solidFill>
                  <a:srgbClr val="00B050"/>
                </a:solidFill>
              </a:rPr>
              <a:t> Model and teach life skills (i.e. logging into a computer, using money, maintain a healthy diet, gardening, DIY)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500" dirty="0" smtClean="0">
                <a:solidFill>
                  <a:srgbClr val="00B050"/>
                </a:solidFill>
              </a:rPr>
              <a:t> Play lots of games and encourage turn taking and counting.</a:t>
            </a:r>
          </a:p>
          <a:p>
            <a:pPr marL="285750" indent="-285750" defTabSz="914400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GB" altLang="en-US" sz="2500" dirty="0" smtClean="0">
                <a:solidFill>
                  <a:srgbClr val="00B050"/>
                </a:solidFill>
              </a:rPr>
              <a:t> Making time for completing home learning to a high quality.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4" t="2526" r="-394" b="11110"/>
          <a:stretch/>
        </p:blipFill>
        <p:spPr>
          <a:xfrm>
            <a:off x="9218612" y="4455542"/>
            <a:ext cx="2306164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91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379412" y="553045"/>
            <a:ext cx="112014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15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02870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6600" dirty="0">
                <a:solidFill>
                  <a:srgbClr val="FF0000"/>
                </a:solidFill>
                <a:latin typeface="+mn-lt"/>
              </a:rPr>
              <a:t>Parent Helpers</a:t>
            </a:r>
          </a:p>
          <a:p>
            <a:pPr eaLnBrk="1" hangingPunct="1">
              <a:defRPr/>
            </a:pPr>
            <a:endParaRPr lang="en-GB" sz="2000" b="1" u="sng" dirty="0">
              <a:latin typeface="+mj-lt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rgbClr val="00B050"/>
                </a:solidFill>
                <a:latin typeface="+mj-lt"/>
              </a:rPr>
              <a:t>The support of parents is of enormous benefit to the children and we warmly welcome it. </a:t>
            </a:r>
          </a:p>
          <a:p>
            <a:pPr eaLnBrk="1" hangingPunct="1">
              <a:defRPr/>
            </a:pPr>
            <a:endParaRPr lang="en-GB" sz="2800" dirty="0">
              <a:solidFill>
                <a:srgbClr val="00B05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00B050"/>
                </a:solidFill>
                <a:latin typeface="+mj-lt"/>
              </a:rPr>
              <a:t>We can </a:t>
            </a:r>
            <a:r>
              <a:rPr lang="en-GB" sz="2800" dirty="0">
                <a:solidFill>
                  <a:srgbClr val="00B050"/>
                </a:solidFill>
                <a:latin typeface="+mj-lt"/>
              </a:rPr>
              <a:t>now invite parent volunteers back to help in school. If you are interested in becoming </a:t>
            </a:r>
            <a:r>
              <a:rPr lang="en-GB" sz="2800" dirty="0" smtClean="0">
                <a:solidFill>
                  <a:srgbClr val="00B050"/>
                </a:solidFill>
                <a:latin typeface="+mj-lt"/>
              </a:rPr>
              <a:t>a volunteer, </a:t>
            </a:r>
            <a:r>
              <a:rPr lang="en-GB" sz="2800" dirty="0">
                <a:solidFill>
                  <a:srgbClr val="00B050"/>
                </a:solidFill>
                <a:latin typeface="+mj-lt"/>
              </a:rPr>
              <a:t>please notify the office and </a:t>
            </a:r>
            <a:endParaRPr lang="en-GB" sz="2800" dirty="0" smtClean="0">
              <a:solidFill>
                <a:srgbClr val="00B05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2800" dirty="0" smtClean="0">
                <a:solidFill>
                  <a:srgbClr val="00B050"/>
                </a:solidFill>
                <a:latin typeface="+mj-lt"/>
              </a:rPr>
              <a:t>further </a:t>
            </a:r>
            <a:r>
              <a:rPr lang="en-GB" sz="2800" dirty="0">
                <a:solidFill>
                  <a:srgbClr val="00B050"/>
                </a:solidFill>
                <a:latin typeface="+mj-lt"/>
              </a:rPr>
              <a:t>information will follow. </a:t>
            </a:r>
          </a:p>
          <a:p>
            <a:pPr eaLnBrk="1" hangingPunct="1">
              <a:defRPr/>
            </a:pPr>
            <a:endParaRPr lang="en-GB" sz="2800" i="1" dirty="0">
              <a:solidFill>
                <a:srgbClr val="00B05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2800" i="1" dirty="0">
                <a:solidFill>
                  <a:srgbClr val="00B050"/>
                </a:solidFill>
                <a:latin typeface="+mj-lt"/>
              </a:rPr>
              <a:t>(Please note that in line with Hertfordshire County Council, all </a:t>
            </a:r>
            <a:endParaRPr lang="en-GB" sz="2800" i="1" dirty="0" smtClean="0">
              <a:solidFill>
                <a:srgbClr val="00B05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2800" i="1" dirty="0" smtClean="0">
                <a:solidFill>
                  <a:srgbClr val="00B050"/>
                </a:solidFill>
                <a:latin typeface="+mj-lt"/>
              </a:rPr>
              <a:t>parents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working in school will be asked to apply for police clearance.)</a:t>
            </a:r>
          </a:p>
          <a:p>
            <a:pPr indent="0" eaLnBrk="1" hangingPunct="1">
              <a:defRPr/>
            </a:pPr>
            <a:endParaRPr lang="en-GB" sz="2400" i="1" dirty="0">
              <a:latin typeface="+mj-lt"/>
            </a:endParaRPr>
          </a:p>
        </p:txBody>
      </p:sp>
      <p:pic>
        <p:nvPicPr>
          <p:cNvPr id="47107" name="Picture 6" descr="2,829 Parent Teacher Illustrations &amp;amp; Clip Art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612" y="3810000"/>
            <a:ext cx="184846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93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88825" cy="1320800"/>
          </a:xfrm>
        </p:spPr>
        <p:txBody>
          <a:bodyPr>
            <a:normAutofit/>
          </a:bodyPr>
          <a:lstStyle/>
          <a:p>
            <a:pPr algn="ctr"/>
            <a:r>
              <a:rPr lang="en-GB" altLang="en-US" sz="6600" dirty="0" smtClean="0">
                <a:solidFill>
                  <a:srgbClr val="FF0000"/>
                </a:solidFill>
                <a:latin typeface="+mn-lt"/>
              </a:rPr>
              <a:t>Any Questions?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141412" y="2286000"/>
            <a:ext cx="10058400" cy="5129212"/>
          </a:xfrm>
        </p:spPr>
        <p:txBody>
          <a:bodyPr/>
          <a:lstStyle/>
          <a:p>
            <a:pPr marL="68263" indent="0" algn="ctr">
              <a:buNone/>
            </a:pPr>
            <a:r>
              <a:rPr lang="en-GB" altLang="en-US" sz="3600" b="1" dirty="0">
                <a:solidFill>
                  <a:srgbClr val="00B050"/>
                </a:solidFill>
              </a:rPr>
              <a:t>If you have any </a:t>
            </a:r>
            <a:r>
              <a:rPr lang="en-GB" altLang="en-US" sz="3600" b="1" dirty="0" smtClean="0">
                <a:solidFill>
                  <a:srgbClr val="00B050"/>
                </a:solidFill>
              </a:rPr>
              <a:t>further questions after the welcome meeting, </a:t>
            </a:r>
            <a:r>
              <a:rPr lang="en-GB" altLang="en-US" sz="3600" b="1" dirty="0">
                <a:solidFill>
                  <a:srgbClr val="00B050"/>
                </a:solidFill>
              </a:rPr>
              <a:t>please email the office:</a:t>
            </a:r>
          </a:p>
          <a:p>
            <a:pPr marL="68263" indent="0" algn="ctr">
              <a:buNone/>
            </a:pPr>
            <a:r>
              <a:rPr lang="en-GB" altLang="en-US" sz="3600" b="1" dirty="0">
                <a:solidFill>
                  <a:srgbClr val="00B050"/>
                </a:solidFill>
                <a:hlinkClick r:id="rId2"/>
              </a:rPr>
              <a:t>admin@ssas.herts.sch.uk</a:t>
            </a:r>
            <a:endParaRPr lang="en-GB" altLang="en-US" sz="3600" b="1" dirty="0">
              <a:solidFill>
                <a:srgbClr val="00B050"/>
              </a:solidFill>
            </a:endParaRPr>
          </a:p>
          <a:p>
            <a:pPr marL="68263" indent="0" algn="ctr">
              <a:buNone/>
            </a:pPr>
            <a:r>
              <a:rPr lang="en-GB" altLang="en-US" sz="3600" b="1" dirty="0">
                <a:solidFill>
                  <a:srgbClr val="00B050"/>
                </a:solidFill>
              </a:rPr>
              <a:t>We will try to get back to you as soon as possible.</a:t>
            </a:r>
          </a:p>
          <a:p>
            <a:pPr marL="68263" indent="0">
              <a:buNone/>
            </a:pPr>
            <a:endParaRPr lang="en-GB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5197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rful autumn leaves border - Stock Photo , #spon, #leaves, #autumn ...">
            <a:extLst>
              <a:ext uri="{FF2B5EF4-FFF2-40B4-BE49-F238E27FC236}">
                <a16:creationId xmlns:a16="http://schemas.microsoft.com/office/drawing/2014/main" id="{F5DF24D2-12C2-5BCF-E1CB-5ED5C88F7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" y="-228600"/>
            <a:ext cx="1218674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E72E66-BFD8-B11F-B635-230F03165D85}"/>
              </a:ext>
            </a:extLst>
          </p:cNvPr>
          <p:cNvSpPr txBox="1"/>
          <p:nvPr/>
        </p:nvSpPr>
        <p:spPr>
          <a:xfrm>
            <a:off x="1065212" y="1752600"/>
            <a:ext cx="10439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4800" dirty="0" smtClean="0">
                <a:solidFill>
                  <a:srgbClr val="FF0000"/>
                </a:solidFill>
              </a:rPr>
              <a:t>Thank you for your support.</a:t>
            </a:r>
          </a:p>
          <a:p>
            <a:pPr algn="ctr">
              <a:spcBef>
                <a:spcPct val="0"/>
              </a:spcBef>
              <a:defRPr/>
            </a:pPr>
            <a:r>
              <a:rPr lang="en-GB" altLang="en-US" sz="4000" dirty="0" smtClean="0">
                <a:solidFill>
                  <a:srgbClr val="00B050"/>
                </a:solidFill>
              </a:rPr>
              <a:t>We </a:t>
            </a:r>
            <a:r>
              <a:rPr lang="en-GB" altLang="en-US" sz="4000" dirty="0">
                <a:solidFill>
                  <a:srgbClr val="00B050"/>
                </a:solidFill>
              </a:rPr>
              <a:t>hope that you found this information </a:t>
            </a:r>
            <a:r>
              <a:rPr lang="en-GB" altLang="en-US" sz="4000" dirty="0" smtClean="0">
                <a:solidFill>
                  <a:srgbClr val="00B050"/>
                </a:solidFill>
              </a:rPr>
              <a:t>useful. </a:t>
            </a:r>
            <a:r>
              <a:rPr lang="en-GB" altLang="en-US" sz="4000" dirty="0">
                <a:solidFill>
                  <a:srgbClr val="00B050"/>
                </a:solidFill>
              </a:rPr>
              <a:t>W</a:t>
            </a:r>
            <a:r>
              <a:rPr lang="en-GB" altLang="en-US" sz="4000" dirty="0" smtClean="0">
                <a:solidFill>
                  <a:srgbClr val="00B050"/>
                </a:solidFill>
              </a:rPr>
              <a:t>e </a:t>
            </a:r>
            <a:r>
              <a:rPr lang="en-GB" altLang="en-US" sz="4000" dirty="0">
                <a:solidFill>
                  <a:srgbClr val="00B050"/>
                </a:solidFill>
              </a:rPr>
              <a:t>are very much looking forward to getting to know your families and children </a:t>
            </a:r>
            <a:r>
              <a:rPr lang="en-GB" altLang="en-US" sz="4000" dirty="0" smtClean="0">
                <a:solidFill>
                  <a:srgbClr val="00B050"/>
                </a:solidFill>
              </a:rPr>
              <a:t>this year.</a:t>
            </a:r>
            <a:endParaRPr lang="en-GB" altLang="en-US" sz="4000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0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68340"/>
            <a:ext cx="12188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6600" dirty="0" smtClean="0">
                <a:solidFill>
                  <a:srgbClr val="FF0000"/>
                </a:solidFill>
              </a:rPr>
              <a:t>Our Mission Statement</a:t>
            </a:r>
            <a:endParaRPr lang="en-GB" altLang="en-US" sz="6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4212" y="2133600"/>
            <a:ext cx="11341652" cy="37220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b="1" dirty="0" smtClean="0">
                <a:solidFill>
                  <a:srgbClr val="00B050"/>
                </a:solidFill>
              </a:rPr>
              <a:t>Learning and Growing with God by our Side</a:t>
            </a:r>
            <a:endParaRPr lang="en-GB" sz="4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003300"/>
              </a:solidFill>
            </a:endParaRPr>
          </a:p>
        </p:txBody>
      </p:sp>
      <p:sp>
        <p:nvSpPr>
          <p:cNvPr id="3" name="AutoShape 2" descr="Cross Heart Tree Landscape Background Vector Abstract Christianity Concept  Royalty Free SVG, Cliparts, Vectors, And Stock Illustration. Image 51074517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s://dougwils.com/wp-content/uploads/2020/07/Plant-From-Bibl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3200400"/>
            <a:ext cx="7620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8638" y="554747"/>
            <a:ext cx="6238920" cy="54475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199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Our Golden Rules</a:t>
            </a:r>
          </a:p>
          <a:p>
            <a:pPr algn="ctr"/>
            <a:endParaRPr lang="en-GB" sz="800" b="1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We are gentle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 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We are kind and helpful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 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We listen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 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We are honest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 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We work </a:t>
            </a:r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hard</a:t>
            </a:r>
          </a:p>
          <a:p>
            <a:pPr algn="ctr"/>
            <a:endParaRPr lang="en-GB" sz="2800" b="1" dirty="0" smtClean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2800" b="1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</a:rPr>
              <a:t>We look after property</a:t>
            </a:r>
            <a:endParaRPr lang="en-GB" sz="2800" dirty="0">
              <a:solidFill>
                <a:schemeClr val="accent6">
                  <a:lumMod val="50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544" y="554747"/>
            <a:ext cx="4983911" cy="55077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199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Our School Values</a:t>
            </a:r>
          </a:p>
          <a:p>
            <a:pPr algn="ctr"/>
            <a:endParaRPr lang="en-GB" sz="3199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3199" b="1" dirty="0">
                <a:solidFill>
                  <a:srgbClr val="FF0000"/>
                </a:solidFill>
                <a:latin typeface="Goudy Old Style" panose="02020502050305020303" pitchFamily="18" charset="0"/>
              </a:rPr>
              <a:t>Faith</a:t>
            </a:r>
          </a:p>
          <a:p>
            <a:pPr algn="ctr"/>
            <a:endParaRPr lang="en-GB" sz="3199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3199" b="1" dirty="0">
                <a:solidFill>
                  <a:srgbClr val="FF0000"/>
                </a:solidFill>
                <a:latin typeface="Goudy Old Style" panose="02020502050305020303" pitchFamily="18" charset="0"/>
              </a:rPr>
              <a:t>Friendship</a:t>
            </a:r>
          </a:p>
          <a:p>
            <a:pPr algn="ctr"/>
            <a:endParaRPr lang="en-GB" sz="3199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3199" b="1" dirty="0">
                <a:solidFill>
                  <a:srgbClr val="FF0000"/>
                </a:solidFill>
                <a:latin typeface="Goudy Old Style" panose="02020502050305020303" pitchFamily="18" charset="0"/>
              </a:rPr>
              <a:t>Determination</a:t>
            </a:r>
          </a:p>
          <a:p>
            <a:pPr algn="ctr"/>
            <a:endParaRPr lang="en-GB" sz="3199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3199" b="1" dirty="0">
                <a:solidFill>
                  <a:srgbClr val="FF0000"/>
                </a:solidFill>
                <a:latin typeface="Goudy Old Style" panose="02020502050305020303" pitchFamily="18" charset="0"/>
              </a:rPr>
              <a:t>Respect</a:t>
            </a:r>
          </a:p>
          <a:p>
            <a:pPr algn="ctr"/>
            <a:endParaRPr lang="en-GB" sz="3199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algn="ctr"/>
            <a:r>
              <a:rPr lang="en-GB" sz="3199" b="1" dirty="0">
                <a:solidFill>
                  <a:srgbClr val="FF0000"/>
                </a:solidFill>
                <a:latin typeface="Goudy Old Style" panose="02020502050305020303" pitchFamily="18" charset="0"/>
              </a:rPr>
              <a:t>Unity</a:t>
            </a:r>
            <a:endParaRPr lang="en-GB" sz="3199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8" y="638502"/>
            <a:ext cx="617515" cy="851438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248" y="638502"/>
            <a:ext cx="617515" cy="851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15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1346"/>
            <a:ext cx="12188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6600" dirty="0" smtClean="0">
                <a:solidFill>
                  <a:srgbClr val="FF0000"/>
                </a:solidFill>
              </a:rPr>
              <a:t>Our Senior Leadership Team</a:t>
            </a:r>
            <a:endParaRPr lang="en-GB" altLang="en-US" sz="6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916216" y="4495800"/>
            <a:ext cx="2679699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8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C. Moore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 </a:t>
            </a:r>
          </a:p>
        </p:txBody>
      </p:sp>
      <p:pic>
        <p:nvPicPr>
          <p:cNvPr id="8" name="Picture 4" descr="https://www.ssas.herts.sch.uk/wp-content/uploads/2021/03/CTMoo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2057400"/>
            <a:ext cx="2275353" cy="227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4514963" y="4495800"/>
            <a:ext cx="2679699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Ms</a:t>
            </a: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T. Hackett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8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12473098" y="8214418"/>
            <a:ext cx="2004709" cy="1031726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6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endParaRPr lang="en-US" altLang="en-US" sz="2600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&amp; SENDCO</a:t>
            </a:r>
            <a:r>
              <a:rPr lang="en-US" altLang="en-US" sz="2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2" y="2057400"/>
            <a:ext cx="239164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8207601" y="4460875"/>
            <a:ext cx="2679699" cy="1524000"/>
          </a:xfrm>
          <a:prstGeom prst="rect">
            <a:avLst/>
          </a:prstGeom>
          <a:ln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C. Smith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Assistant </a:t>
            </a:r>
            <a:r>
              <a:rPr lang="en-US" altLang="en-US" sz="2600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Headteacher</a:t>
            </a:r>
            <a:r>
              <a:rPr lang="en-US" altLang="en-US" sz="26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&amp; SENDCO </a:t>
            </a:r>
          </a:p>
        </p:txBody>
      </p:sp>
      <p:pic>
        <p:nvPicPr>
          <p:cNvPr id="1028" name="Picture 4" descr="https://www.ssas.herts.sch.uk/wp-content/uploads/2021/02/smit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1" b="12116"/>
          <a:stretch/>
        </p:blipFill>
        <p:spPr bwMode="auto">
          <a:xfrm>
            <a:off x="8473359" y="1905000"/>
            <a:ext cx="1975172" cy="24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034" y="277608"/>
            <a:ext cx="1218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7200" dirty="0" smtClean="0">
                <a:solidFill>
                  <a:srgbClr val="FF0000"/>
                </a:solidFill>
              </a:rPr>
              <a:t>Year 1 Staff</a:t>
            </a:r>
            <a:endParaRPr lang="en-GB" altLang="en-US" sz="72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7314404" y="4085678"/>
            <a:ext cx="2056608" cy="92392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Miss A. </a:t>
            </a:r>
            <a:r>
              <a:rPr lang="en-US" altLang="en-US" sz="20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Cotterell</a:t>
            </a:r>
            <a:r>
              <a:rPr lang="en-US" altLang="en-US" sz="20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Year 1C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Class Teacher </a:t>
            </a:r>
          </a:p>
        </p:txBody>
      </p:sp>
      <p:sp>
        <p:nvSpPr>
          <p:cNvPr id="12" name="Footer Placeholder 4"/>
          <p:cNvSpPr txBox="1">
            <a:spLocks/>
          </p:cNvSpPr>
          <p:nvPr/>
        </p:nvSpPr>
        <p:spPr bwMode="auto">
          <a:xfrm>
            <a:off x="2763251" y="4085678"/>
            <a:ext cx="2209800" cy="92392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A. Moss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Year 1M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Teaching Assistant</a:t>
            </a:r>
          </a:p>
        </p:txBody>
      </p:sp>
      <p:sp>
        <p:nvSpPr>
          <p:cNvPr id="18" name="Footer Placeholder 4"/>
          <p:cNvSpPr txBox="1">
            <a:spLocks/>
          </p:cNvSpPr>
          <p:nvPr/>
        </p:nvSpPr>
        <p:spPr bwMode="auto">
          <a:xfrm>
            <a:off x="553451" y="4085678"/>
            <a:ext cx="2056608" cy="92392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</a:t>
            </a:r>
            <a:r>
              <a:rPr lang="en-US" altLang="en-US" sz="20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P. Miller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Year 1M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Class Teacher 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1458828" y="5085802"/>
            <a:ext cx="2302461" cy="92392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L. </a:t>
            </a:r>
            <a:r>
              <a:rPr lang="en-US" altLang="en-US" sz="20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Ojo</a:t>
            </a:r>
            <a:endParaRPr lang="en-US" altLang="en-US" sz="2000" b="1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Year 1M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Teaching Assistant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9523412" y="4099475"/>
            <a:ext cx="2024477" cy="923924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A. </a:t>
            </a:r>
            <a:r>
              <a:rPr lang="en-US" altLang="en-US" sz="20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Lobue</a:t>
            </a:r>
            <a:endParaRPr lang="en-US" altLang="en-US" sz="2000" b="1" dirty="0" smtClean="0">
              <a:solidFill>
                <a:srgbClr val="00B050"/>
              </a:solidFill>
              <a:latin typeface="+mn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Year 1C Teaching Assistant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0"/>
          <a:stretch>
            <a:fillRect/>
          </a:stretch>
        </p:blipFill>
        <p:spPr bwMode="auto">
          <a:xfrm>
            <a:off x="657163" y="2104478"/>
            <a:ext cx="1720120" cy="19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5" descr="https://www.ssas.herts.sch.uk/wp-content/uploads/2021/02/moss-250x2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3"/>
          <a:stretch/>
        </p:blipFill>
        <p:spPr bwMode="auto">
          <a:xfrm>
            <a:off x="2930782" y="2104478"/>
            <a:ext cx="176892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 descr="https://www.ssas.herts.sch.uk/wp-content/uploads/2021/09/Cotterell-250x2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2544"/>
          <a:stretch/>
        </p:blipFill>
        <p:spPr bwMode="auto">
          <a:xfrm>
            <a:off x="7387762" y="1981200"/>
            <a:ext cx="1904630" cy="202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 descr="https://www.ssas.herts.sch.uk/wp-content/uploads/2021/02/lobu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5" t="6244" r="1635" b="8757"/>
          <a:stretch/>
        </p:blipFill>
        <p:spPr bwMode="auto">
          <a:xfrm>
            <a:off x="9523412" y="2012855"/>
            <a:ext cx="1795426" cy="196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4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2632"/>
            <a:ext cx="12188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6600" dirty="0" smtClean="0">
                <a:solidFill>
                  <a:srgbClr val="FF0000"/>
                </a:solidFill>
              </a:rPr>
              <a:t>Other Staff Members</a:t>
            </a:r>
            <a:endParaRPr lang="en-GB" altLang="en-US" sz="6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132012" y="2045736"/>
            <a:ext cx="7848600" cy="5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2800" dirty="0" smtClean="0"/>
              <a:t>P.E and Music will be covered by specialist teachers. </a:t>
            </a:r>
          </a:p>
        </p:txBody>
      </p:sp>
      <p:sp>
        <p:nvSpPr>
          <p:cNvPr id="15" name="Footer Placeholder 4"/>
          <p:cNvSpPr txBox="1">
            <a:spLocks/>
          </p:cNvSpPr>
          <p:nvPr/>
        </p:nvSpPr>
        <p:spPr bwMode="auto">
          <a:xfrm>
            <a:off x="3100160" y="5029200"/>
            <a:ext cx="1855788" cy="7239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H. Bowen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P.E Specialist </a:t>
            </a:r>
          </a:p>
        </p:txBody>
      </p:sp>
      <p:sp>
        <p:nvSpPr>
          <p:cNvPr id="19" name="Footer Placeholder 4"/>
          <p:cNvSpPr txBox="1">
            <a:spLocks/>
          </p:cNvSpPr>
          <p:nvPr/>
        </p:nvSpPr>
        <p:spPr bwMode="auto">
          <a:xfrm>
            <a:off x="6943724" y="5029200"/>
            <a:ext cx="1857375" cy="7239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en-US"/>
            </a:defPPr>
            <a:lvl1pPr marL="0" algn="l" defTabSz="457200" rtl="0" eaLnBrk="0" latin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0" latin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0" latin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0" latin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0" latin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20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Mrs</a:t>
            </a:r>
            <a:r>
              <a:rPr lang="en-US" altLang="en-US" sz="2000" b="1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Z. Flatt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altLang="en-US" sz="1800" dirty="0" smtClean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  <a:t>Music Specialist </a:t>
            </a:r>
          </a:p>
        </p:txBody>
      </p:sp>
      <p:pic>
        <p:nvPicPr>
          <p:cNvPr id="21" name="Picture 9" descr="https://www.ssas.herts.sch.uk/wp-content/uploads/2021/02/bowen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2" y="2895600"/>
            <a:ext cx="1985736" cy="198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1" descr="https://www.ssas.herts.sch.uk/wp-content/uploads/2021/02/flatt-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18" y="2898842"/>
            <a:ext cx="1982581" cy="19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4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121888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6600" dirty="0" smtClean="0">
                <a:solidFill>
                  <a:srgbClr val="FF0000"/>
                </a:solidFill>
              </a:rPr>
              <a:t>Drop Off and Pick Up</a:t>
            </a:r>
            <a:endParaRPr lang="en-GB" altLang="en-US" sz="66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8012" y="1752600"/>
            <a:ext cx="10668000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26DB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89AA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800" b="1" u="sng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3200" dirty="0">
                <a:solidFill>
                  <a:srgbClr val="00B050"/>
                </a:solidFill>
                <a:latin typeface="+mn-lt"/>
              </a:rPr>
              <a:t>The </a:t>
            </a:r>
            <a:r>
              <a:rPr lang="en-GB" altLang="en-US" sz="3200" b="1" dirty="0">
                <a:solidFill>
                  <a:srgbClr val="00B050"/>
                </a:solidFill>
                <a:latin typeface="+mn-lt"/>
              </a:rPr>
              <a:t>doors open at </a:t>
            </a:r>
            <a:r>
              <a:rPr lang="en-GB" altLang="en-US" sz="3200" b="1" dirty="0" smtClean="0">
                <a:solidFill>
                  <a:srgbClr val="00B050"/>
                </a:solidFill>
                <a:latin typeface="+mn-lt"/>
              </a:rPr>
              <a:t>8.45am </a:t>
            </a:r>
            <a:r>
              <a:rPr lang="en-GB" altLang="en-US" sz="3200" dirty="0" smtClean="0">
                <a:solidFill>
                  <a:srgbClr val="00B050"/>
                </a:solidFill>
                <a:latin typeface="+mn-lt"/>
              </a:rPr>
              <a:t>and </a:t>
            </a:r>
            <a:r>
              <a:rPr lang="en-GB" altLang="en-US" sz="3200" b="1" dirty="0" smtClean="0">
                <a:solidFill>
                  <a:srgbClr val="00B050"/>
                </a:solidFill>
                <a:latin typeface="+mn-lt"/>
              </a:rPr>
              <a:t>close at 8.55am</a:t>
            </a:r>
            <a:r>
              <a:rPr lang="en-GB" altLang="en-US" sz="3200" dirty="0" smtClean="0">
                <a:solidFill>
                  <a:srgbClr val="00B050"/>
                </a:solidFill>
                <a:latin typeface="+mn-lt"/>
              </a:rPr>
              <a:t>. There is a soft start to the day and when the children arrive they start </a:t>
            </a:r>
            <a:r>
              <a:rPr lang="en-GB" altLang="en-US" sz="3200" dirty="0">
                <a:solidFill>
                  <a:srgbClr val="00B050"/>
                </a:solidFill>
                <a:latin typeface="+mn-lt"/>
              </a:rPr>
              <a:t>their SODA (Start of Day Activity) </a:t>
            </a:r>
            <a:r>
              <a:rPr lang="en-GB" altLang="en-US" sz="3200" dirty="0" smtClean="0">
                <a:solidFill>
                  <a:srgbClr val="00B050"/>
                </a:solidFill>
                <a:latin typeface="+mn-lt"/>
              </a:rPr>
              <a:t>before </a:t>
            </a:r>
            <a:r>
              <a:rPr lang="en-GB" altLang="en-US" sz="3200" dirty="0">
                <a:solidFill>
                  <a:srgbClr val="00B050"/>
                </a:solidFill>
                <a:latin typeface="+mn-lt"/>
              </a:rPr>
              <a:t>lessons begin.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32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3200" dirty="0">
                <a:solidFill>
                  <a:srgbClr val="00B050"/>
                </a:solidFill>
                <a:latin typeface="+mn-lt"/>
              </a:rPr>
              <a:t>Please help your child settle </a:t>
            </a:r>
            <a:r>
              <a:rPr lang="en-GB" altLang="en-US" sz="3200" dirty="0" smtClean="0">
                <a:solidFill>
                  <a:srgbClr val="00B050"/>
                </a:solidFill>
                <a:latin typeface="+mn-lt"/>
              </a:rPr>
              <a:t>by </a:t>
            </a:r>
            <a:r>
              <a:rPr lang="en-GB" altLang="en-US" sz="3200" dirty="0">
                <a:solidFill>
                  <a:srgbClr val="00B050"/>
                </a:solidFill>
                <a:latin typeface="+mn-lt"/>
              </a:rPr>
              <a:t>allowing them to come in to </a:t>
            </a:r>
            <a:r>
              <a:rPr lang="en-GB" altLang="en-US" sz="3200" dirty="0" smtClean="0">
                <a:solidFill>
                  <a:srgbClr val="00B050"/>
                </a:solidFill>
                <a:latin typeface="+mn-lt"/>
              </a:rPr>
              <a:t>the classroom independently.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3200" dirty="0">
              <a:solidFill>
                <a:srgbClr val="00B050"/>
              </a:solidFill>
              <a:latin typeface="+mn-lt"/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r>
              <a:rPr lang="en-GB" altLang="en-US" sz="3200" dirty="0" smtClean="0">
                <a:solidFill>
                  <a:srgbClr val="00B050"/>
                </a:solidFill>
                <a:latin typeface="+mn-lt"/>
              </a:rPr>
              <a:t>School finishes </a:t>
            </a:r>
            <a:r>
              <a:rPr lang="en-GB" altLang="en-US" sz="3200" dirty="0">
                <a:solidFill>
                  <a:srgbClr val="00B050"/>
                </a:solidFill>
                <a:latin typeface="+mn-lt"/>
              </a:rPr>
              <a:t>at </a:t>
            </a:r>
            <a:r>
              <a:rPr lang="en-GB" altLang="en-US" sz="3200" dirty="0" smtClean="0">
                <a:solidFill>
                  <a:srgbClr val="00B050"/>
                </a:solidFill>
                <a:latin typeface="+mn-lt"/>
              </a:rPr>
              <a:t>3.10pm. 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Font typeface="Rage Italic" panose="03070502040507070304" pitchFamily="66" charset="0"/>
              <a:buNone/>
              <a:defRPr/>
            </a:pPr>
            <a:endParaRPr lang="en-GB" altLang="en-US" sz="2400" b="1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34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82115"/>
            <a:ext cx="1218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7200" dirty="0" smtClean="0">
                <a:solidFill>
                  <a:srgbClr val="FF0000"/>
                </a:solidFill>
              </a:rPr>
              <a:t>Lunches</a:t>
            </a:r>
            <a:endParaRPr lang="en-GB" altLang="en-US" sz="7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2" y="1625263"/>
            <a:ext cx="10896600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u="sng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3200" dirty="0">
                <a:solidFill>
                  <a:srgbClr val="00B050"/>
                </a:solidFill>
              </a:rPr>
              <a:t>Children can either have school dinners each day or can bring in their own packed lunch.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32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3200" dirty="0">
                <a:solidFill>
                  <a:srgbClr val="00B050"/>
                </a:solidFill>
              </a:rPr>
              <a:t>They are provided with a snack in school. You do not need to send in any snacks</a:t>
            </a:r>
            <a:r>
              <a:rPr lang="en-GB" altLang="en-US" sz="3200" dirty="0" smtClean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32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3200" dirty="0" smtClean="0">
                <a:solidFill>
                  <a:srgbClr val="00B050"/>
                </a:solidFill>
              </a:rPr>
              <a:t>You can view the menu on our website</a:t>
            </a:r>
            <a:r>
              <a:rPr lang="en-GB" altLang="en-US" sz="3200" dirty="0" smtClean="0">
                <a:solidFill>
                  <a:srgbClr val="00B050"/>
                </a:solidFill>
              </a:rPr>
              <a:t>. </a:t>
            </a:r>
            <a:endParaRPr lang="en-GB" altLang="en-US" sz="32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32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3200" dirty="0" smtClean="0">
                <a:solidFill>
                  <a:srgbClr val="00B050"/>
                </a:solidFill>
              </a:rPr>
              <a:t>Please look at the menu with your child and talk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3200" dirty="0">
                <a:solidFill>
                  <a:srgbClr val="00B050"/>
                </a:solidFill>
              </a:rPr>
              <a:t>t</a:t>
            </a:r>
            <a:r>
              <a:rPr lang="en-GB" altLang="en-US" sz="3200" dirty="0" smtClean="0">
                <a:solidFill>
                  <a:srgbClr val="00B050"/>
                </a:solidFill>
              </a:rPr>
              <a:t>hrough the daily choices.</a:t>
            </a:r>
            <a:endParaRPr lang="en-GB" altLang="en-US" sz="32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3200" dirty="0" smtClean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721" y="3946731"/>
            <a:ext cx="2590800" cy="19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841</TotalTime>
  <Words>1392</Words>
  <Application>Microsoft Office PowerPoint</Application>
  <PresentationFormat>Custom</PresentationFormat>
  <Paragraphs>212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Goudy Old Style</vt:lpstr>
      <vt:lpstr>Palatino Linotype</vt:lpstr>
      <vt:lpstr>Rage Italic</vt:lpstr>
      <vt:lpstr>Wingdings</vt:lpstr>
      <vt:lpstr>Wingdings 3</vt:lpstr>
      <vt:lpstr>Retrospect</vt:lpstr>
      <vt:lpstr>  St Alban &amp; St Stephen  Catholic Primary School &amp; Nursery   Welcome to Year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Maths in Year 1 </vt:lpstr>
      <vt:lpstr>Phonics in Year 1</vt:lpstr>
      <vt:lpstr>Reading in Year 1</vt:lpstr>
      <vt:lpstr>Writing in Year 1</vt:lpstr>
      <vt:lpstr>Science in Year 1</vt:lpstr>
      <vt:lpstr>Other curriculum topics in Year 1</vt:lpstr>
      <vt:lpstr>Home Learning</vt:lpstr>
      <vt:lpstr>PowerPoint Presentation</vt:lpstr>
      <vt:lpstr>PowerPoint Presentation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Tess Hackett</dc:creator>
  <cp:lastModifiedBy>Patrick Miller</cp:lastModifiedBy>
  <cp:revision>75</cp:revision>
  <cp:lastPrinted>2022-09-01T07:15:49Z</cp:lastPrinted>
  <dcterms:created xsi:type="dcterms:W3CDTF">2022-05-09T20:22:37Z</dcterms:created>
  <dcterms:modified xsi:type="dcterms:W3CDTF">2022-09-27T16:05:55Z</dcterms:modified>
</cp:coreProperties>
</file>