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82" r:id="rId6"/>
    <p:sldId id="268" r:id="rId7"/>
    <p:sldId id="284" r:id="rId8"/>
    <p:sldId id="263" r:id="rId9"/>
    <p:sldId id="285" r:id="rId10"/>
    <p:sldId id="286" r:id="rId11"/>
    <p:sldId id="287" r:id="rId12"/>
    <p:sldId id="288" r:id="rId13"/>
    <p:sldId id="290" r:id="rId14"/>
    <p:sldId id="291" r:id="rId15"/>
    <p:sldId id="292" r:id="rId16"/>
    <p:sldId id="293" r:id="rId17"/>
    <p:sldId id="266" r:id="rId18"/>
    <p:sldId id="265" r:id="rId19"/>
    <p:sldId id="294" r:id="rId20"/>
    <p:sldId id="267"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58" d="100"/>
          <a:sy n="58" d="100"/>
        </p:scale>
        <p:origin x="18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24C238-3CAF-4222-AA90-1D85183A8005}" type="datetimeFigureOut">
              <a:rPr lang="en-GB" smtClean="0"/>
              <a:t>02/11/2022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279753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4C238-3CAF-4222-AA90-1D85183A8005}" type="datetimeFigureOut">
              <a:rPr lang="en-GB" smtClean="0"/>
              <a:t>02/11/2022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180953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4C238-3CAF-4222-AA90-1D85183A8005}" type="datetimeFigureOut">
              <a:rPr lang="en-GB" smtClean="0"/>
              <a:t>02/11/2022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7196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4C238-3CAF-4222-AA90-1D85183A8005}" type="datetimeFigureOut">
              <a:rPr lang="en-GB" smtClean="0"/>
              <a:t>02/11/2022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450318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4C238-3CAF-4222-AA90-1D85183A8005}" type="datetimeFigureOut">
              <a:rPr lang="en-GB" smtClean="0"/>
              <a:t>02/11/2022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9226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4C238-3CAF-4222-AA90-1D85183A8005}" type="datetimeFigureOut">
              <a:rPr lang="en-GB" smtClean="0"/>
              <a:t>02/11/2022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2294423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24C238-3CAF-4222-AA90-1D85183A8005}" type="datetimeFigureOut">
              <a:rPr lang="en-GB" smtClean="0"/>
              <a:t>02/11/2022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2382609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24C238-3CAF-4222-AA90-1D85183A8005}" type="datetimeFigureOut">
              <a:rPr lang="en-GB" smtClean="0"/>
              <a:t>02/11/2022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260205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24C238-3CAF-4222-AA90-1D85183A8005}" type="datetimeFigureOut">
              <a:rPr lang="en-GB" smtClean="0"/>
              <a:t>02/11/2022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159010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4C238-3CAF-4222-AA90-1D85183A8005}" type="datetimeFigureOut">
              <a:rPr lang="en-GB" smtClean="0"/>
              <a:t>02/11/2022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179977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24C238-3CAF-4222-AA90-1D85183A8005}" type="datetimeFigureOut">
              <a:rPr lang="en-GB" smtClean="0"/>
              <a:t>02/11/2022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291891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24C238-3CAF-4222-AA90-1D85183A8005}" type="datetimeFigureOut">
              <a:rPr lang="en-GB" smtClean="0"/>
              <a:t>02/11/2022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377102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24C238-3CAF-4222-AA90-1D85183A8005}" type="datetimeFigureOut">
              <a:rPr lang="en-GB" smtClean="0"/>
              <a:t>02/11/2022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4076895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4C238-3CAF-4222-AA90-1D85183A8005}" type="datetimeFigureOut">
              <a:rPr lang="en-GB" smtClean="0"/>
              <a:t>02/11/2022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112393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24C238-3CAF-4222-AA90-1D85183A8005}" type="datetimeFigureOut">
              <a:rPr lang="en-GB" smtClean="0"/>
              <a:t>02/11/2022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234199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24C238-3CAF-4222-AA90-1D85183A8005}" type="datetimeFigureOut">
              <a:rPr lang="en-GB" smtClean="0"/>
              <a:t>02/11/2022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969BF7-BA59-4750-946A-F675D3C32325}" type="slidenum">
              <a:rPr lang="en-GB" smtClean="0"/>
              <a:t>‹#›</a:t>
            </a:fld>
            <a:endParaRPr lang="en-GB"/>
          </a:p>
        </p:txBody>
      </p:sp>
    </p:spTree>
    <p:extLst>
      <p:ext uri="{BB962C8B-B14F-4D97-AF65-F5344CB8AC3E}">
        <p14:creationId xmlns:p14="http://schemas.microsoft.com/office/powerpoint/2010/main" val="194094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24C238-3CAF-4222-AA90-1D85183A8005}" type="datetimeFigureOut">
              <a:rPr lang="en-GB" smtClean="0"/>
              <a:t>02/11/2022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969BF7-BA59-4750-946A-F675D3C32325}" type="slidenum">
              <a:rPr lang="en-GB" smtClean="0"/>
              <a:t>‹#›</a:t>
            </a:fld>
            <a:endParaRPr lang="en-GB"/>
          </a:p>
        </p:txBody>
      </p:sp>
    </p:spTree>
    <p:extLst>
      <p:ext uri="{BB962C8B-B14F-4D97-AF65-F5344CB8AC3E}">
        <p14:creationId xmlns:p14="http://schemas.microsoft.com/office/powerpoint/2010/main" val="2561602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1978" y="391822"/>
            <a:ext cx="8680537" cy="2760655"/>
          </a:xfrm>
        </p:spPr>
        <p:txBody>
          <a:bodyPr/>
          <a:lstStyle/>
          <a:p>
            <a:pPr algn="ctr"/>
            <a:r>
              <a:rPr lang="en-GB" dirty="0" smtClean="0"/>
              <a:t>Maths at St Alban &amp; St Stephen Catholic Primary School &amp; Nursery</a:t>
            </a:r>
            <a:endParaRPr lang="en-GB" dirty="0"/>
          </a:p>
        </p:txBody>
      </p:sp>
      <p:sp>
        <p:nvSpPr>
          <p:cNvPr id="3" name="Subtitle 2"/>
          <p:cNvSpPr>
            <a:spLocks noGrp="1"/>
          </p:cNvSpPr>
          <p:nvPr>
            <p:ph type="subTitle" idx="1"/>
          </p:nvPr>
        </p:nvSpPr>
        <p:spPr>
          <a:xfrm>
            <a:off x="1522565" y="3279843"/>
            <a:ext cx="7766936" cy="1096899"/>
          </a:xfrm>
        </p:spPr>
        <p:txBody>
          <a:bodyPr>
            <a:normAutofit fontScale="77500" lnSpcReduction="20000"/>
          </a:bodyPr>
          <a:lstStyle/>
          <a:p>
            <a:pPr algn="ctr"/>
            <a:r>
              <a:rPr lang="en-GB" sz="4400" dirty="0" smtClean="0"/>
              <a:t>Parent Meeting for KS2</a:t>
            </a:r>
          </a:p>
          <a:p>
            <a:pPr algn="ctr"/>
            <a:r>
              <a:rPr lang="en-GB" sz="4400" dirty="0" smtClean="0"/>
              <a:t>Parents</a:t>
            </a:r>
            <a:endParaRPr lang="en-GB"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50" y="3828292"/>
            <a:ext cx="2089564" cy="27860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244" y="4377438"/>
            <a:ext cx="2143125" cy="2143125"/>
          </a:xfrm>
          <a:prstGeom prst="rect">
            <a:avLst/>
          </a:prstGeom>
        </p:spPr>
      </p:pic>
      <p:pic>
        <p:nvPicPr>
          <p:cNvPr id="8" name="Picture 7"/>
          <p:cNvPicPr>
            <a:picLocks noChangeAspect="1"/>
          </p:cNvPicPr>
          <p:nvPr/>
        </p:nvPicPr>
        <p:blipFill>
          <a:blip r:embed="rId4"/>
          <a:stretch>
            <a:fillRect/>
          </a:stretch>
        </p:blipFill>
        <p:spPr>
          <a:xfrm>
            <a:off x="4655595" y="4662929"/>
            <a:ext cx="1609950" cy="1857634"/>
          </a:xfrm>
          <a:prstGeom prst="rect">
            <a:avLst/>
          </a:prstGeom>
        </p:spPr>
      </p:pic>
    </p:spTree>
    <p:extLst>
      <p:ext uri="{BB962C8B-B14F-4D97-AF65-F5344CB8AC3E}">
        <p14:creationId xmlns:p14="http://schemas.microsoft.com/office/powerpoint/2010/main" val="2291514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 and Subtraction</a:t>
            </a:r>
            <a:endParaRPr lang="en-GB" dirty="0"/>
          </a:p>
        </p:txBody>
      </p:sp>
      <p:sp>
        <p:nvSpPr>
          <p:cNvPr id="3" name="TextBox 2"/>
          <p:cNvSpPr txBox="1"/>
          <p:nvPr/>
        </p:nvSpPr>
        <p:spPr>
          <a:xfrm>
            <a:off x="894080" y="1930400"/>
            <a:ext cx="9428480" cy="1754326"/>
          </a:xfrm>
          <a:prstGeom prst="rect">
            <a:avLst/>
          </a:prstGeom>
          <a:noFill/>
        </p:spPr>
        <p:txBody>
          <a:bodyPr wrap="square" rtlCol="0">
            <a:spAutoFit/>
          </a:bodyPr>
          <a:lstStyle/>
          <a:p>
            <a:pPr marL="342900" indent="-342900">
              <a:buFont typeface="Wingdings" panose="05000000000000000000" pitchFamily="2" charset="2"/>
              <a:buChar char="Ø"/>
            </a:pPr>
            <a:r>
              <a:rPr lang="en-GB" sz="3600" dirty="0" smtClean="0"/>
              <a:t>Mental strategies – </a:t>
            </a:r>
            <a:r>
              <a:rPr lang="en-GB" sz="3600" dirty="0" err="1" smtClean="0"/>
              <a:t>e.g</a:t>
            </a:r>
            <a:r>
              <a:rPr lang="en-GB" sz="3600" dirty="0" smtClean="0"/>
              <a:t> Think 10, Think 100, regrouping, rebalancing</a:t>
            </a:r>
          </a:p>
          <a:p>
            <a:pPr marL="342900" indent="-342900">
              <a:buFont typeface="Wingdings" panose="05000000000000000000" pitchFamily="2" charset="2"/>
              <a:buChar char="Ø"/>
            </a:pPr>
            <a:r>
              <a:rPr lang="en-GB" sz="3600" dirty="0" smtClean="0"/>
              <a:t>Formal written strategies.</a:t>
            </a:r>
            <a:endParaRPr lang="en-GB" sz="3600" dirty="0"/>
          </a:p>
        </p:txBody>
      </p:sp>
    </p:spTree>
    <p:extLst>
      <p:ext uri="{BB962C8B-B14F-4D97-AF65-F5344CB8AC3E}">
        <p14:creationId xmlns:p14="http://schemas.microsoft.com/office/powerpoint/2010/main" val="839977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0880" y="894080"/>
            <a:ext cx="2600960" cy="369332"/>
          </a:xfrm>
          <a:prstGeom prst="rect">
            <a:avLst/>
          </a:prstGeom>
          <a:noFill/>
        </p:spPr>
        <p:txBody>
          <a:bodyPr wrap="square" rtlCol="0">
            <a:spAutoFit/>
          </a:bodyPr>
          <a:lstStyle/>
          <a:p>
            <a:r>
              <a:rPr lang="en-GB" dirty="0" smtClean="0"/>
              <a:t>Think 10</a:t>
            </a:r>
            <a:endParaRPr lang="en-GB" dirty="0"/>
          </a:p>
        </p:txBody>
      </p:sp>
      <p:sp>
        <p:nvSpPr>
          <p:cNvPr id="3" name="TextBox 2"/>
          <p:cNvSpPr txBox="1"/>
          <p:nvPr/>
        </p:nvSpPr>
        <p:spPr>
          <a:xfrm>
            <a:off x="5425440" y="1036320"/>
            <a:ext cx="3962400" cy="369332"/>
          </a:xfrm>
          <a:prstGeom prst="rect">
            <a:avLst/>
          </a:prstGeom>
          <a:noFill/>
        </p:spPr>
        <p:txBody>
          <a:bodyPr wrap="square" rtlCol="0">
            <a:spAutoFit/>
          </a:bodyPr>
          <a:lstStyle/>
          <a:p>
            <a:r>
              <a:rPr lang="en-GB" dirty="0" smtClean="0"/>
              <a:t>Rebalancing</a:t>
            </a:r>
            <a:endParaRPr lang="en-GB" dirty="0"/>
          </a:p>
        </p:txBody>
      </p:sp>
      <p:sp>
        <p:nvSpPr>
          <p:cNvPr id="4" name="TextBox 3"/>
          <p:cNvSpPr txBox="1"/>
          <p:nvPr/>
        </p:nvSpPr>
        <p:spPr>
          <a:xfrm>
            <a:off x="1016000" y="3495040"/>
            <a:ext cx="3616960" cy="369332"/>
          </a:xfrm>
          <a:prstGeom prst="rect">
            <a:avLst/>
          </a:prstGeom>
          <a:noFill/>
        </p:spPr>
        <p:txBody>
          <a:bodyPr wrap="square" rtlCol="0">
            <a:spAutoFit/>
          </a:bodyPr>
          <a:lstStyle/>
          <a:p>
            <a:r>
              <a:rPr lang="en-GB" dirty="0" smtClean="0"/>
              <a:t>Regrouping</a:t>
            </a:r>
            <a:endParaRPr lang="en-GB" dirty="0"/>
          </a:p>
        </p:txBody>
      </p:sp>
      <p:sp>
        <p:nvSpPr>
          <p:cNvPr id="5" name="TextBox 4"/>
          <p:cNvSpPr txBox="1"/>
          <p:nvPr/>
        </p:nvSpPr>
        <p:spPr>
          <a:xfrm>
            <a:off x="5669280" y="3495040"/>
            <a:ext cx="3718560" cy="369332"/>
          </a:xfrm>
          <a:prstGeom prst="rect">
            <a:avLst/>
          </a:prstGeom>
          <a:noFill/>
        </p:spPr>
        <p:txBody>
          <a:bodyPr wrap="square" rtlCol="0">
            <a:spAutoFit/>
          </a:bodyPr>
          <a:lstStyle/>
          <a:p>
            <a:r>
              <a:rPr lang="en-GB" dirty="0" smtClean="0"/>
              <a:t>Place value</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026743216"/>
              </p:ext>
            </p:extLst>
          </p:nvPr>
        </p:nvGraphicFramePr>
        <p:xfrm>
          <a:off x="690880" y="894080"/>
          <a:ext cx="9118138" cy="5740400"/>
        </p:xfrm>
        <a:graphic>
          <a:graphicData uri="http://schemas.openxmlformats.org/drawingml/2006/table">
            <a:tbl>
              <a:tblPr firstRow="1" bandRow="1">
                <a:tableStyleId>{5C22544A-7EE6-4342-B048-85BDC9FD1C3A}</a:tableStyleId>
              </a:tblPr>
              <a:tblGrid>
                <a:gridCol w="4559069">
                  <a:extLst>
                    <a:ext uri="{9D8B030D-6E8A-4147-A177-3AD203B41FA5}">
                      <a16:colId xmlns:a16="http://schemas.microsoft.com/office/drawing/2014/main" val="1686944375"/>
                    </a:ext>
                  </a:extLst>
                </a:gridCol>
                <a:gridCol w="4559069">
                  <a:extLst>
                    <a:ext uri="{9D8B030D-6E8A-4147-A177-3AD203B41FA5}">
                      <a16:colId xmlns:a16="http://schemas.microsoft.com/office/drawing/2014/main" val="1304272740"/>
                    </a:ext>
                  </a:extLst>
                </a:gridCol>
              </a:tblGrid>
              <a:tr h="2661920">
                <a:tc>
                  <a:txBody>
                    <a:bodyPr/>
                    <a:lstStyle/>
                    <a:p>
                      <a:r>
                        <a:rPr lang="en-GB" sz="2800" dirty="0" smtClean="0"/>
                        <a:t>Think 10</a:t>
                      </a:r>
                    </a:p>
                    <a:p>
                      <a:endParaRPr lang="en-GB" sz="2800" dirty="0" smtClean="0"/>
                    </a:p>
                    <a:p>
                      <a:r>
                        <a:rPr lang="en-GB" sz="2800" dirty="0" smtClean="0"/>
                        <a:t>e.g.</a:t>
                      </a:r>
                      <a:r>
                        <a:rPr lang="en-GB" sz="2800" baseline="0" dirty="0" smtClean="0"/>
                        <a:t>  68 +8 </a:t>
                      </a:r>
                    </a:p>
                    <a:p>
                      <a:r>
                        <a:rPr lang="en-GB" sz="2800" baseline="0" dirty="0" smtClean="0"/>
                        <a:t>= 70+6</a:t>
                      </a:r>
                      <a:endParaRPr lang="en-GB" sz="2800" dirty="0"/>
                    </a:p>
                  </a:txBody>
                  <a:tcPr/>
                </a:tc>
                <a:tc>
                  <a:txBody>
                    <a:bodyPr/>
                    <a:lstStyle/>
                    <a:p>
                      <a:r>
                        <a:rPr lang="en-GB" sz="2800" dirty="0" smtClean="0"/>
                        <a:t>Rebalancing for</a:t>
                      </a:r>
                      <a:r>
                        <a:rPr lang="en-GB" sz="2800" baseline="0" dirty="0" smtClean="0"/>
                        <a:t> addition</a:t>
                      </a:r>
                      <a:endParaRPr lang="en-GB" sz="2800" dirty="0" smtClean="0"/>
                    </a:p>
                    <a:p>
                      <a:endParaRPr lang="en-GB" sz="2800" dirty="0" smtClean="0"/>
                    </a:p>
                    <a:p>
                      <a:r>
                        <a:rPr lang="en-GB" sz="2800" dirty="0" smtClean="0"/>
                        <a:t>e.g.</a:t>
                      </a:r>
                      <a:r>
                        <a:rPr lang="en-GB" sz="2800" baseline="0" dirty="0" smtClean="0"/>
                        <a:t> 48 +27</a:t>
                      </a:r>
                    </a:p>
                    <a:p>
                      <a:r>
                        <a:rPr lang="en-GB" sz="2800" baseline="0" dirty="0" smtClean="0"/>
                        <a:t>= 50 + 25</a:t>
                      </a:r>
                      <a:endParaRPr lang="en-GB" sz="2800" dirty="0" smtClean="0"/>
                    </a:p>
                  </a:txBody>
                  <a:tcPr/>
                </a:tc>
                <a:extLst>
                  <a:ext uri="{0D108BD9-81ED-4DB2-BD59-A6C34878D82A}">
                    <a16:rowId xmlns:a16="http://schemas.microsoft.com/office/drawing/2014/main" val="3994215181"/>
                  </a:ext>
                </a:extLst>
              </a:tr>
              <a:tr h="2661920">
                <a:tc>
                  <a:txBody>
                    <a:bodyPr/>
                    <a:lstStyle/>
                    <a:p>
                      <a:r>
                        <a:rPr lang="en-GB" sz="2800" dirty="0" smtClean="0"/>
                        <a:t>Think 100</a:t>
                      </a:r>
                    </a:p>
                    <a:p>
                      <a:endParaRPr lang="en-GB" sz="2800" dirty="0" smtClean="0"/>
                    </a:p>
                    <a:p>
                      <a:r>
                        <a:rPr lang="en-GB" sz="2800" dirty="0" smtClean="0"/>
                        <a:t>e.g.  430 +</a:t>
                      </a:r>
                      <a:r>
                        <a:rPr lang="en-GB" sz="2800" baseline="0" dirty="0" smtClean="0"/>
                        <a:t> 75</a:t>
                      </a:r>
                    </a:p>
                    <a:p>
                      <a:r>
                        <a:rPr lang="en-GB" sz="2800" baseline="0" dirty="0" smtClean="0"/>
                        <a:t>= 500 + 5 </a:t>
                      </a:r>
                      <a:endParaRPr lang="en-GB" sz="2800" dirty="0"/>
                    </a:p>
                  </a:txBody>
                  <a:tcPr/>
                </a:tc>
                <a:tc>
                  <a:txBody>
                    <a:bodyPr/>
                    <a:lstStyle/>
                    <a:p>
                      <a:r>
                        <a:rPr lang="en-GB" sz="2800" dirty="0" smtClean="0"/>
                        <a:t>Rebalancing for subtraction (equal</a:t>
                      </a:r>
                      <a:r>
                        <a:rPr lang="en-GB" sz="2800" baseline="0" dirty="0" smtClean="0"/>
                        <a:t> difference)</a:t>
                      </a:r>
                      <a:endParaRPr lang="en-GB" sz="2800" dirty="0" smtClean="0"/>
                    </a:p>
                    <a:p>
                      <a:endParaRPr lang="en-GB" sz="2800" dirty="0" smtClean="0"/>
                    </a:p>
                    <a:p>
                      <a:r>
                        <a:rPr lang="en-GB" sz="2800" dirty="0" smtClean="0"/>
                        <a:t>e.g.</a:t>
                      </a:r>
                      <a:r>
                        <a:rPr lang="en-GB" sz="2800" baseline="0" dirty="0" smtClean="0"/>
                        <a:t>  69 – 15</a:t>
                      </a:r>
                    </a:p>
                    <a:p>
                      <a:r>
                        <a:rPr lang="en-GB" sz="2800" baseline="0" dirty="0" smtClean="0"/>
                        <a:t>= 70-16</a:t>
                      </a:r>
                      <a:endParaRPr lang="en-GB" sz="2800" dirty="0" smtClean="0"/>
                    </a:p>
                    <a:p>
                      <a:endParaRPr lang="en-GB" sz="2800" dirty="0"/>
                    </a:p>
                  </a:txBody>
                  <a:tcPr/>
                </a:tc>
                <a:extLst>
                  <a:ext uri="{0D108BD9-81ED-4DB2-BD59-A6C34878D82A}">
                    <a16:rowId xmlns:a16="http://schemas.microsoft.com/office/drawing/2014/main" val="4139988457"/>
                  </a:ext>
                </a:extLst>
              </a:tr>
            </a:tbl>
          </a:graphicData>
        </a:graphic>
      </p:graphicFrame>
    </p:spTree>
    <p:extLst>
      <p:ext uri="{BB962C8B-B14F-4D97-AF65-F5344CB8AC3E}">
        <p14:creationId xmlns:p14="http://schemas.microsoft.com/office/powerpoint/2010/main" val="4044666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254" y="751840"/>
            <a:ext cx="8596668" cy="1320800"/>
          </a:xfrm>
        </p:spPr>
        <p:txBody>
          <a:bodyPr/>
          <a:lstStyle/>
          <a:p>
            <a:r>
              <a:rPr lang="en-GB" dirty="0" smtClean="0"/>
              <a:t>Multiplication and Division</a:t>
            </a:r>
            <a:endParaRPr lang="en-GB" dirty="0"/>
          </a:p>
        </p:txBody>
      </p:sp>
      <p:sp>
        <p:nvSpPr>
          <p:cNvPr id="3" name="TextBox 2"/>
          <p:cNvSpPr txBox="1"/>
          <p:nvPr/>
        </p:nvSpPr>
        <p:spPr>
          <a:xfrm>
            <a:off x="1239348" y="1299963"/>
            <a:ext cx="7091680" cy="2677656"/>
          </a:xfrm>
          <a:prstGeom prst="rect">
            <a:avLst/>
          </a:prstGeom>
          <a:noFill/>
        </p:spPr>
        <p:txBody>
          <a:bodyPr wrap="square" rtlCol="0">
            <a:spAutoFit/>
          </a:bodyPr>
          <a:lstStyle/>
          <a:p>
            <a:pPr marL="285750" indent="-285750">
              <a:buFont typeface="Wingdings" panose="05000000000000000000" pitchFamily="2" charset="2"/>
              <a:buChar char="Ø"/>
            </a:pPr>
            <a:r>
              <a:rPr lang="en-GB" sz="2400" dirty="0" smtClean="0"/>
              <a:t>At the end of Year 4 children should have quick mental recall of all times tables up to 12x tables.</a:t>
            </a:r>
          </a:p>
          <a:p>
            <a:pPr marL="285750" indent="-285750">
              <a:buFont typeface="Wingdings" panose="05000000000000000000" pitchFamily="2" charset="2"/>
              <a:buChar char="Ø"/>
            </a:pPr>
            <a:r>
              <a:rPr lang="en-GB" sz="2400" dirty="0" smtClean="0"/>
              <a:t>Throughout KS2 they will develop strategies for multiplying 2 digit numbers.</a:t>
            </a:r>
          </a:p>
          <a:p>
            <a:pPr marL="285750" indent="-285750">
              <a:buFont typeface="Wingdings" panose="05000000000000000000" pitchFamily="2" charset="2"/>
              <a:buChar char="Ø"/>
            </a:pPr>
            <a:r>
              <a:rPr lang="en-GB" sz="2400" dirty="0" smtClean="0"/>
              <a:t>They will also learn to do l</a:t>
            </a:r>
            <a:r>
              <a:rPr lang="en-GB" sz="2400" dirty="0" smtClean="0"/>
              <a:t>ong </a:t>
            </a:r>
            <a:r>
              <a:rPr lang="en-GB" sz="2400" dirty="0" smtClean="0"/>
              <a:t>multiplication and long division.</a:t>
            </a:r>
            <a:endParaRPr lang="en-GB"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256" b="7256"/>
          <a:stretch/>
        </p:blipFill>
        <p:spPr>
          <a:xfrm>
            <a:off x="1564172" y="3727152"/>
            <a:ext cx="1947012" cy="3088640"/>
          </a:xfrm>
          <a:prstGeom prst="rect">
            <a:avLst/>
          </a:prstGeom>
        </p:spPr>
      </p:pic>
      <p:sp>
        <p:nvSpPr>
          <p:cNvPr id="5" name="AutoShape 2" descr="Multiple Multi-digit Multiplication Strategies – SMathSma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177" y="3578860"/>
            <a:ext cx="3022118" cy="2801620"/>
          </a:xfrm>
          <a:prstGeom prst="rect">
            <a:avLst/>
          </a:prstGeom>
        </p:spPr>
      </p:pic>
    </p:spTree>
    <p:extLst>
      <p:ext uri="{BB962C8B-B14F-4D97-AF65-F5344CB8AC3E}">
        <p14:creationId xmlns:p14="http://schemas.microsoft.com/office/powerpoint/2010/main" val="2975905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Fractions, percentages and decimals</a:t>
            </a:r>
            <a:endParaRPr lang="en-GB" dirty="0"/>
          </a:p>
        </p:txBody>
      </p:sp>
      <p:pic>
        <p:nvPicPr>
          <p:cNvPr id="3" name="Picture 2"/>
          <p:cNvPicPr>
            <a:picLocks noChangeAspect="1"/>
          </p:cNvPicPr>
          <p:nvPr/>
        </p:nvPicPr>
        <p:blipFill>
          <a:blip r:embed="rId2"/>
          <a:stretch>
            <a:fillRect/>
          </a:stretch>
        </p:blipFill>
        <p:spPr>
          <a:xfrm>
            <a:off x="677334" y="1712737"/>
            <a:ext cx="3952093" cy="1191234"/>
          </a:xfrm>
          <a:prstGeom prst="rect">
            <a:avLst/>
          </a:prstGeom>
        </p:spPr>
      </p:pic>
      <p:pic>
        <p:nvPicPr>
          <p:cNvPr id="4" name="Picture 3"/>
          <p:cNvPicPr>
            <a:picLocks noChangeAspect="1"/>
          </p:cNvPicPr>
          <p:nvPr/>
        </p:nvPicPr>
        <p:blipFill>
          <a:blip r:embed="rId3"/>
          <a:stretch>
            <a:fillRect/>
          </a:stretch>
        </p:blipFill>
        <p:spPr>
          <a:xfrm>
            <a:off x="5870562" y="1712737"/>
            <a:ext cx="3572696" cy="3457447"/>
          </a:xfrm>
          <a:prstGeom prst="rect">
            <a:avLst/>
          </a:prstGeom>
        </p:spPr>
      </p:pic>
      <p:pic>
        <p:nvPicPr>
          <p:cNvPr id="5" name="Picture 4" descr="Writing Fractions and Decimals as Percents | Prealgebr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262" y="3724103"/>
            <a:ext cx="3733210" cy="2631338"/>
          </a:xfrm>
          <a:prstGeom prst="rect">
            <a:avLst/>
          </a:prstGeom>
        </p:spPr>
      </p:pic>
    </p:spTree>
    <p:extLst>
      <p:ext uri="{BB962C8B-B14F-4D97-AF65-F5344CB8AC3E}">
        <p14:creationId xmlns:p14="http://schemas.microsoft.com/office/powerpoint/2010/main" val="3892732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Shape</a:t>
            </a:r>
            <a:endParaRPr lang="en-GB" dirty="0"/>
          </a:p>
        </p:txBody>
      </p:sp>
      <p:sp>
        <p:nvSpPr>
          <p:cNvPr id="3" name="TextBox 2"/>
          <p:cNvSpPr txBox="1"/>
          <p:nvPr/>
        </p:nvSpPr>
        <p:spPr>
          <a:xfrm>
            <a:off x="1115878" y="1673817"/>
            <a:ext cx="8283844" cy="923330"/>
          </a:xfrm>
          <a:prstGeom prst="rect">
            <a:avLst/>
          </a:prstGeom>
          <a:noFill/>
        </p:spPr>
        <p:txBody>
          <a:bodyPr wrap="square" rtlCol="0">
            <a:spAutoFit/>
          </a:bodyPr>
          <a:lstStyle/>
          <a:p>
            <a:pPr marL="285750" indent="-285750">
              <a:buFont typeface="Wingdings" panose="05000000000000000000" pitchFamily="2" charset="2"/>
              <a:buChar char="Ø"/>
            </a:pPr>
            <a:r>
              <a:rPr lang="en-GB" dirty="0" smtClean="0"/>
              <a:t>Names and properties of 2D and 3D shapes.</a:t>
            </a:r>
          </a:p>
          <a:p>
            <a:pPr marL="285750" indent="-285750">
              <a:buFont typeface="Wingdings" panose="05000000000000000000" pitchFamily="2" charset="2"/>
              <a:buChar char="Ø"/>
            </a:pPr>
            <a:r>
              <a:rPr lang="en-GB" dirty="0" smtClean="0"/>
              <a:t>Perimeter</a:t>
            </a:r>
          </a:p>
          <a:p>
            <a:pPr marL="285750" indent="-285750">
              <a:buFont typeface="Wingdings" panose="05000000000000000000" pitchFamily="2" charset="2"/>
              <a:buChar char="Ø"/>
            </a:pPr>
            <a:r>
              <a:rPr lang="en-GB" dirty="0" smtClean="0"/>
              <a:t>Area</a:t>
            </a:r>
          </a:p>
        </p:txBody>
      </p:sp>
      <p:pic>
        <p:nvPicPr>
          <p:cNvPr id="4" name="Picture 3" descr="Areas and perimeters | Geomet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499" y="2278473"/>
            <a:ext cx="2536767" cy="2765781"/>
          </a:xfrm>
          <a:prstGeom prst="rect">
            <a:avLst/>
          </a:prstGeom>
        </p:spPr>
      </p:pic>
      <p:sp>
        <p:nvSpPr>
          <p:cNvPr id="5" name="AutoShape 2" descr="What is Perimeter? How to work out Perimeter of a Squ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101" y="2994617"/>
            <a:ext cx="2695055" cy="3263130"/>
          </a:xfrm>
          <a:prstGeom prst="rect">
            <a:avLst/>
          </a:prstGeom>
        </p:spPr>
      </p:pic>
      <p:pic>
        <p:nvPicPr>
          <p:cNvPr id="8" name="Picture 7" descr="model-raw : Free Download, Borrow, and Streaming : Internet Archiv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75" y="2994617"/>
            <a:ext cx="3610184" cy="3610184"/>
          </a:xfrm>
          <a:prstGeom prst="rect">
            <a:avLst/>
          </a:prstGeom>
        </p:spPr>
      </p:pic>
    </p:spTree>
    <p:extLst>
      <p:ext uri="{BB962C8B-B14F-4D97-AF65-F5344CB8AC3E}">
        <p14:creationId xmlns:p14="http://schemas.microsoft.com/office/powerpoint/2010/main" val="3443847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Measures</a:t>
            </a:r>
            <a:endParaRPr lang="en-GB" dirty="0"/>
          </a:p>
        </p:txBody>
      </p:sp>
      <p:pic>
        <p:nvPicPr>
          <p:cNvPr id="3" name="Picture 2" descr="Thermometer At Room Temperature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272" y="1930400"/>
            <a:ext cx="3494451" cy="4659267"/>
          </a:xfrm>
          <a:prstGeom prst="rect">
            <a:avLst/>
          </a:prstGeom>
        </p:spPr>
      </p:pic>
      <p:pic>
        <p:nvPicPr>
          <p:cNvPr id="4" name="Picture 3" descr="Nodes Web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332" y="496450"/>
            <a:ext cx="2007530" cy="2867900"/>
          </a:xfrm>
          <a:prstGeom prst="rect">
            <a:avLst/>
          </a:prstGeom>
        </p:spPr>
      </p:pic>
      <p:pic>
        <p:nvPicPr>
          <p:cNvPr id="5" name="Picture 4" descr="Old Weight Scale | ODC-Scale/Scales I bought this old scale … | Flick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0384" y="1652385"/>
            <a:ext cx="4107236" cy="4282902"/>
          </a:xfrm>
          <a:prstGeom prst="rect">
            <a:avLst/>
          </a:prstGeom>
        </p:spPr>
      </p:pic>
      <p:sp>
        <p:nvSpPr>
          <p:cNvPr id="6" name="TextBox 5"/>
          <p:cNvSpPr txBox="1"/>
          <p:nvPr/>
        </p:nvSpPr>
        <p:spPr>
          <a:xfrm>
            <a:off x="831272" y="1463040"/>
            <a:ext cx="3494451" cy="369332"/>
          </a:xfrm>
          <a:prstGeom prst="rect">
            <a:avLst/>
          </a:prstGeom>
          <a:noFill/>
        </p:spPr>
        <p:txBody>
          <a:bodyPr wrap="square" rtlCol="0">
            <a:spAutoFit/>
          </a:bodyPr>
          <a:lstStyle/>
          <a:p>
            <a:r>
              <a:rPr lang="en-GB" dirty="0" smtClean="0"/>
              <a:t>temperature</a:t>
            </a:r>
            <a:endParaRPr lang="en-GB" dirty="0"/>
          </a:p>
        </p:txBody>
      </p:sp>
      <p:sp>
        <p:nvSpPr>
          <p:cNvPr id="7" name="TextBox 6"/>
          <p:cNvSpPr txBox="1"/>
          <p:nvPr/>
        </p:nvSpPr>
        <p:spPr>
          <a:xfrm>
            <a:off x="4638502" y="3574473"/>
            <a:ext cx="2161360" cy="369332"/>
          </a:xfrm>
          <a:prstGeom prst="rect">
            <a:avLst/>
          </a:prstGeom>
          <a:noFill/>
        </p:spPr>
        <p:txBody>
          <a:bodyPr wrap="square" rtlCol="0">
            <a:spAutoFit/>
          </a:bodyPr>
          <a:lstStyle/>
          <a:p>
            <a:r>
              <a:rPr lang="en-GB" dirty="0" smtClean="0"/>
              <a:t>capacity</a:t>
            </a:r>
            <a:endParaRPr lang="en-GB" dirty="0"/>
          </a:p>
        </p:txBody>
      </p:sp>
      <p:sp>
        <p:nvSpPr>
          <p:cNvPr id="8" name="TextBox 7"/>
          <p:cNvSpPr txBox="1"/>
          <p:nvPr/>
        </p:nvSpPr>
        <p:spPr>
          <a:xfrm>
            <a:off x="7647709" y="496450"/>
            <a:ext cx="2793076" cy="369332"/>
          </a:xfrm>
          <a:prstGeom prst="rect">
            <a:avLst/>
          </a:prstGeom>
          <a:noFill/>
        </p:spPr>
        <p:txBody>
          <a:bodyPr wrap="square" rtlCol="0">
            <a:spAutoFit/>
          </a:bodyPr>
          <a:lstStyle/>
          <a:p>
            <a:r>
              <a:rPr lang="en-GB" dirty="0" smtClean="0"/>
              <a:t>weighing</a:t>
            </a:r>
            <a:endParaRPr lang="en-GB" dirty="0"/>
          </a:p>
        </p:txBody>
      </p:sp>
      <p:pic>
        <p:nvPicPr>
          <p:cNvPr id="9" name="Picture 8" descr="Download Wall Clock Png Image HQ PNG Image | FreePNGIm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7779" y="3857105"/>
            <a:ext cx="2072344" cy="2078182"/>
          </a:xfrm>
          <a:prstGeom prst="rect">
            <a:avLst/>
          </a:prstGeom>
        </p:spPr>
      </p:pic>
      <p:sp>
        <p:nvSpPr>
          <p:cNvPr id="10" name="TextBox 9"/>
          <p:cNvSpPr txBox="1"/>
          <p:nvPr/>
        </p:nvSpPr>
        <p:spPr>
          <a:xfrm>
            <a:off x="4937779" y="5935287"/>
            <a:ext cx="2072344" cy="369332"/>
          </a:xfrm>
          <a:prstGeom prst="rect">
            <a:avLst/>
          </a:prstGeom>
          <a:noFill/>
        </p:spPr>
        <p:txBody>
          <a:bodyPr wrap="square" rtlCol="0">
            <a:spAutoFit/>
          </a:bodyPr>
          <a:lstStyle/>
          <a:p>
            <a:r>
              <a:rPr lang="en-GB" dirty="0" smtClean="0"/>
              <a:t>time</a:t>
            </a:r>
            <a:endParaRPr lang="en-GB" dirty="0"/>
          </a:p>
        </p:txBody>
      </p:sp>
    </p:spTree>
    <p:extLst>
      <p:ext uri="{BB962C8B-B14F-4D97-AF65-F5344CB8AC3E}">
        <p14:creationId xmlns:p14="http://schemas.microsoft.com/office/powerpoint/2010/main" val="2033703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handling</a:t>
            </a:r>
            <a:endParaRPr lang="en-GB" dirty="0"/>
          </a:p>
        </p:txBody>
      </p:sp>
      <p:pic>
        <p:nvPicPr>
          <p:cNvPr id="3" name="Picture 2" descr="r - Overlaying Pie Charts in ggplot2 - Stack Overflow"/>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192" y="1557581"/>
            <a:ext cx="2129472" cy="2033134"/>
          </a:xfrm>
          <a:prstGeom prst="rect">
            <a:avLst/>
          </a:prstGeom>
        </p:spPr>
      </p:pic>
      <p:pic>
        <p:nvPicPr>
          <p:cNvPr id="4" name="Picture 3" descr="814 Math Blog (2011): Carlor's Graphing Po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769" y="434427"/>
            <a:ext cx="3296534" cy="2564495"/>
          </a:xfrm>
          <a:prstGeom prst="rect">
            <a:avLst/>
          </a:prstGeom>
        </p:spPr>
      </p:pic>
      <p:pic>
        <p:nvPicPr>
          <p:cNvPr id="2050" name="Picture 2" descr="Unit 14 Section 4 : Timetab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769" y="3901072"/>
            <a:ext cx="5347451" cy="17733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ython - vary the color of each bar in bargraph using particular valu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334" y="3732414"/>
            <a:ext cx="3977793" cy="2983344"/>
          </a:xfrm>
          <a:prstGeom prst="rect">
            <a:avLst/>
          </a:prstGeom>
        </p:spPr>
      </p:pic>
      <p:sp>
        <p:nvSpPr>
          <p:cNvPr id="6" name="TextBox 5"/>
          <p:cNvSpPr txBox="1"/>
          <p:nvPr/>
        </p:nvSpPr>
        <p:spPr>
          <a:xfrm>
            <a:off x="3325091" y="2998922"/>
            <a:ext cx="1945178" cy="369332"/>
          </a:xfrm>
          <a:prstGeom prst="rect">
            <a:avLst/>
          </a:prstGeom>
          <a:noFill/>
        </p:spPr>
        <p:txBody>
          <a:bodyPr wrap="square" rtlCol="0">
            <a:spAutoFit/>
          </a:bodyPr>
          <a:lstStyle/>
          <a:p>
            <a:r>
              <a:rPr lang="en-GB" dirty="0" smtClean="0"/>
              <a:t>Pie charts</a:t>
            </a:r>
            <a:endParaRPr lang="en-GB" dirty="0"/>
          </a:p>
        </p:txBody>
      </p:sp>
      <p:sp>
        <p:nvSpPr>
          <p:cNvPr id="7" name="TextBox 6"/>
          <p:cNvSpPr txBox="1"/>
          <p:nvPr/>
        </p:nvSpPr>
        <p:spPr>
          <a:xfrm>
            <a:off x="8695113" y="2693324"/>
            <a:ext cx="1772107" cy="369332"/>
          </a:xfrm>
          <a:prstGeom prst="rect">
            <a:avLst/>
          </a:prstGeom>
          <a:noFill/>
        </p:spPr>
        <p:txBody>
          <a:bodyPr wrap="square" rtlCol="0">
            <a:spAutoFit/>
          </a:bodyPr>
          <a:lstStyle/>
          <a:p>
            <a:r>
              <a:rPr lang="en-GB" dirty="0" smtClean="0"/>
              <a:t>Line graphs</a:t>
            </a:r>
            <a:endParaRPr lang="en-GB" dirty="0"/>
          </a:p>
        </p:txBody>
      </p:sp>
      <p:sp>
        <p:nvSpPr>
          <p:cNvPr id="8" name="TextBox 7"/>
          <p:cNvSpPr txBox="1"/>
          <p:nvPr/>
        </p:nvSpPr>
        <p:spPr>
          <a:xfrm>
            <a:off x="4788131" y="6434051"/>
            <a:ext cx="1911927" cy="369332"/>
          </a:xfrm>
          <a:prstGeom prst="rect">
            <a:avLst/>
          </a:prstGeom>
          <a:noFill/>
        </p:spPr>
        <p:txBody>
          <a:bodyPr wrap="square" rtlCol="0">
            <a:spAutoFit/>
          </a:bodyPr>
          <a:lstStyle/>
          <a:p>
            <a:r>
              <a:rPr lang="en-GB" dirty="0" smtClean="0"/>
              <a:t>Bar charts</a:t>
            </a:r>
            <a:endParaRPr lang="en-GB" dirty="0"/>
          </a:p>
        </p:txBody>
      </p:sp>
      <p:sp>
        <p:nvSpPr>
          <p:cNvPr id="9" name="TextBox 8"/>
          <p:cNvSpPr txBox="1"/>
          <p:nvPr/>
        </p:nvSpPr>
        <p:spPr>
          <a:xfrm>
            <a:off x="7697585" y="6001789"/>
            <a:ext cx="2576946" cy="369332"/>
          </a:xfrm>
          <a:prstGeom prst="rect">
            <a:avLst/>
          </a:prstGeom>
          <a:noFill/>
        </p:spPr>
        <p:txBody>
          <a:bodyPr wrap="square" rtlCol="0">
            <a:spAutoFit/>
          </a:bodyPr>
          <a:lstStyle/>
          <a:p>
            <a:r>
              <a:rPr lang="en-GB" dirty="0" smtClean="0"/>
              <a:t>timetables</a:t>
            </a:r>
            <a:endParaRPr lang="en-GB" dirty="0"/>
          </a:p>
        </p:txBody>
      </p:sp>
    </p:spTree>
    <p:extLst>
      <p:ext uri="{BB962C8B-B14F-4D97-AF65-F5344CB8AC3E}">
        <p14:creationId xmlns:p14="http://schemas.microsoft.com/office/powerpoint/2010/main" val="719077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Fluency</a:t>
            </a:r>
            <a:endParaRPr lang="en-GB" dirty="0"/>
          </a:p>
        </p:txBody>
      </p:sp>
      <p:sp>
        <p:nvSpPr>
          <p:cNvPr id="3" name="Content Placeholder 2"/>
          <p:cNvSpPr>
            <a:spLocks noGrp="1"/>
          </p:cNvSpPr>
          <p:nvPr>
            <p:ph idx="1"/>
          </p:nvPr>
        </p:nvSpPr>
        <p:spPr>
          <a:xfrm>
            <a:off x="584971" y="1421680"/>
            <a:ext cx="8596668" cy="3880773"/>
          </a:xfrm>
        </p:spPr>
        <p:txBody>
          <a:bodyPr>
            <a:normAutofit/>
          </a:bodyPr>
          <a:lstStyle/>
          <a:p>
            <a:r>
              <a:rPr lang="en-GB" sz="2400" dirty="0" smtClean="0"/>
              <a:t>Children spend 10-15 minutes per day on Maths fluency.</a:t>
            </a:r>
          </a:p>
          <a:p>
            <a:r>
              <a:rPr lang="en-GB" sz="2400" dirty="0" smtClean="0"/>
              <a:t>Revisit previous maths learning. </a:t>
            </a:r>
          </a:p>
          <a:p>
            <a:r>
              <a:rPr lang="en-GB" sz="2400" dirty="0" smtClean="0"/>
              <a:t>Develop quick recall of number facts.</a:t>
            </a:r>
          </a:p>
          <a:p>
            <a:r>
              <a:rPr lang="en-GB" sz="2400" dirty="0" smtClean="0"/>
              <a:t>Times tables.</a:t>
            </a:r>
          </a:p>
          <a:p>
            <a:pPr marL="0" indent="0">
              <a:buNone/>
            </a:pPr>
            <a:endParaRPr lang="en-GB" sz="2400" dirty="0"/>
          </a:p>
        </p:txBody>
      </p:sp>
      <p:sp>
        <p:nvSpPr>
          <p:cNvPr id="5" name="AutoShape 2" descr="Private Maths and English Tuition East and West Sussex | Discover and 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50" y="3946668"/>
            <a:ext cx="7291861" cy="1724106"/>
          </a:xfrm>
          <a:prstGeom prst="rect">
            <a:avLst/>
          </a:prstGeom>
        </p:spPr>
      </p:pic>
      <p:pic>
        <p:nvPicPr>
          <p:cNvPr id="7" name="Picture 6"/>
          <p:cNvPicPr>
            <a:picLocks noChangeAspect="1"/>
          </p:cNvPicPr>
          <p:nvPr/>
        </p:nvPicPr>
        <p:blipFill>
          <a:blip r:embed="rId3"/>
          <a:stretch>
            <a:fillRect/>
          </a:stretch>
        </p:blipFill>
        <p:spPr>
          <a:xfrm>
            <a:off x="8834828" y="1907629"/>
            <a:ext cx="2990379" cy="2039039"/>
          </a:xfrm>
          <a:prstGeom prst="rect">
            <a:avLst/>
          </a:prstGeom>
        </p:spPr>
      </p:pic>
      <p:pic>
        <p:nvPicPr>
          <p:cNvPr id="8" name="Picture 7"/>
          <p:cNvPicPr>
            <a:picLocks noChangeAspect="1"/>
          </p:cNvPicPr>
          <p:nvPr/>
        </p:nvPicPr>
        <p:blipFill>
          <a:blip r:embed="rId4"/>
          <a:stretch>
            <a:fillRect/>
          </a:stretch>
        </p:blipFill>
        <p:spPr>
          <a:xfrm>
            <a:off x="8834828" y="4432618"/>
            <a:ext cx="2932932" cy="1960434"/>
          </a:xfrm>
          <a:prstGeom prst="rect">
            <a:avLst/>
          </a:prstGeom>
        </p:spPr>
      </p:pic>
    </p:spTree>
    <p:extLst>
      <p:ext uri="{BB962C8B-B14F-4D97-AF65-F5344CB8AC3E}">
        <p14:creationId xmlns:p14="http://schemas.microsoft.com/office/powerpoint/2010/main" val="4089075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Learning</a:t>
            </a:r>
            <a:endParaRPr lang="en-GB" dirty="0"/>
          </a:p>
        </p:txBody>
      </p:sp>
      <p:sp>
        <p:nvSpPr>
          <p:cNvPr id="3" name="Content Placeholder 2"/>
          <p:cNvSpPr>
            <a:spLocks noGrp="1"/>
          </p:cNvSpPr>
          <p:nvPr>
            <p:ph idx="1"/>
          </p:nvPr>
        </p:nvSpPr>
        <p:spPr>
          <a:xfrm>
            <a:off x="677334" y="1431637"/>
            <a:ext cx="8596668" cy="4609726"/>
          </a:xfrm>
        </p:spPr>
        <p:txBody>
          <a:bodyPr>
            <a:normAutofit/>
          </a:bodyPr>
          <a:lstStyle/>
          <a:p>
            <a:r>
              <a:rPr lang="en-GB" sz="2400" dirty="0" smtClean="0"/>
              <a:t>Maths choices on Home Learning Grid</a:t>
            </a:r>
          </a:p>
          <a:p>
            <a:r>
              <a:rPr lang="en-GB" sz="2400" dirty="0" smtClean="0"/>
              <a:t>Weekly homework – using board games for younger children, My Maths computer program (completing tasks set by teachers), Times Tables </a:t>
            </a:r>
            <a:r>
              <a:rPr lang="en-GB" sz="2400" dirty="0" err="1" smtClean="0"/>
              <a:t>Rockstars</a:t>
            </a:r>
            <a:r>
              <a:rPr lang="en-GB" sz="2400" dirty="0" smtClean="0"/>
              <a:t> and </a:t>
            </a:r>
            <a:r>
              <a:rPr lang="en-GB" sz="2400" dirty="0" err="1" smtClean="0"/>
              <a:t>Numbots</a:t>
            </a:r>
            <a:r>
              <a:rPr lang="en-GB" sz="2400" dirty="0" smtClean="0"/>
              <a:t> online maths.</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05" y="3917659"/>
            <a:ext cx="3971052" cy="19422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328" y="3917659"/>
            <a:ext cx="5202903" cy="1942228"/>
          </a:xfrm>
          <a:prstGeom prst="rect">
            <a:avLst/>
          </a:prstGeom>
        </p:spPr>
      </p:pic>
    </p:spTree>
    <p:extLst>
      <p:ext uri="{BB962C8B-B14F-4D97-AF65-F5344CB8AC3E}">
        <p14:creationId xmlns:p14="http://schemas.microsoft.com/office/powerpoint/2010/main" val="158212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ways to support your child at home.</a:t>
            </a:r>
            <a:endParaRPr lang="en-GB" dirty="0"/>
          </a:p>
        </p:txBody>
      </p:sp>
      <p:sp>
        <p:nvSpPr>
          <p:cNvPr id="3" name="Content Placeholder 2"/>
          <p:cNvSpPr>
            <a:spLocks noGrp="1"/>
          </p:cNvSpPr>
          <p:nvPr>
            <p:ph idx="1"/>
          </p:nvPr>
        </p:nvSpPr>
        <p:spPr/>
        <p:txBody>
          <a:bodyPr>
            <a:noAutofit/>
          </a:bodyPr>
          <a:lstStyle/>
          <a:p>
            <a:r>
              <a:rPr lang="en-GB" sz="2400" dirty="0" smtClean="0"/>
              <a:t>Cooking – uses variety of Maths skills in real life contexts – such as weighing, reading a scale and time.</a:t>
            </a:r>
          </a:p>
          <a:p>
            <a:r>
              <a:rPr lang="en-GB" sz="2400" dirty="0" smtClean="0"/>
              <a:t>Playing board games – dice reinforce </a:t>
            </a:r>
            <a:r>
              <a:rPr lang="en-GB" sz="2400" dirty="0" err="1" smtClean="0"/>
              <a:t>subitising</a:t>
            </a:r>
            <a:r>
              <a:rPr lang="en-GB" sz="2400" dirty="0" smtClean="0"/>
              <a:t> skills, moving counters 1:1 correspondence, snakes and ladders develops number recognition, quick recall addition and subtraction facts.</a:t>
            </a:r>
          </a:p>
          <a:p>
            <a:r>
              <a:rPr lang="en-GB" sz="2400" dirty="0" smtClean="0"/>
              <a:t>Card games and dominoes.</a:t>
            </a:r>
          </a:p>
          <a:p>
            <a:r>
              <a:rPr lang="en-GB" sz="2400" dirty="0" smtClean="0"/>
              <a:t>Looking at clocks at home – analogue and digital.</a:t>
            </a:r>
          </a:p>
          <a:p>
            <a:r>
              <a:rPr lang="en-GB" sz="2400" dirty="0" smtClean="0"/>
              <a:t>Money – playing shopping games and giving children opportunities to use money in real life situations.</a:t>
            </a:r>
          </a:p>
          <a:p>
            <a:r>
              <a:rPr lang="en-GB" sz="2400" dirty="0" smtClean="0"/>
              <a:t>BBC </a:t>
            </a:r>
            <a:r>
              <a:rPr lang="en-GB" sz="2400" dirty="0" err="1" smtClean="0"/>
              <a:t>Bitesize</a:t>
            </a:r>
            <a:r>
              <a:rPr lang="en-GB" sz="2400" dirty="0" smtClean="0"/>
              <a:t> and Herts for Learning games (YouTube).</a:t>
            </a:r>
            <a:endParaRPr lang="en-GB" sz="2400" dirty="0"/>
          </a:p>
        </p:txBody>
      </p:sp>
    </p:spTree>
    <p:extLst>
      <p:ext uri="{BB962C8B-B14F-4D97-AF65-F5344CB8AC3E}">
        <p14:creationId xmlns:p14="http://schemas.microsoft.com/office/powerpoint/2010/main" val="2007622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02" y="534737"/>
            <a:ext cx="8880071" cy="5693866"/>
          </a:xfrm>
          <a:prstGeom prst="rect">
            <a:avLst/>
          </a:prstGeom>
          <a:noFill/>
        </p:spPr>
        <p:txBody>
          <a:bodyPr wrap="square" rtlCol="0">
            <a:spAutoFit/>
          </a:bodyPr>
          <a:lstStyle/>
          <a:p>
            <a:r>
              <a:rPr lang="en-GB" sz="2800" i="1" dirty="0"/>
              <a:t>Our aim at St Alban and St Stephen Primary School is that children will learn to be confident in exploring and using a wide range of maths skills that they can build on in their future learning and use in their adult lives.</a:t>
            </a:r>
            <a:endParaRPr lang="en-GB" sz="2800" dirty="0"/>
          </a:p>
          <a:p>
            <a:r>
              <a:rPr lang="en-GB" sz="2800" i="1" dirty="0"/>
              <a:t>The purpose of Maths is the pursuit for truth and the thinking skills developed through the Maths Curriculum should inspire learners to be innovative, creative, critical and analytical learners.   Enjoying the beauty of Maths enables learners to engage with the transcendent dimensions of life.  It will inspire them to become the pioneers and inventors of today and the future.</a:t>
            </a:r>
            <a:endParaRPr lang="en-GB" sz="2800" dirty="0"/>
          </a:p>
        </p:txBody>
      </p:sp>
    </p:spTree>
    <p:extLst>
      <p:ext uri="{BB962C8B-B14F-4D97-AF65-F5344CB8AC3E}">
        <p14:creationId xmlns:p14="http://schemas.microsoft.com/office/powerpoint/2010/main" val="1987427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59" y="329362"/>
            <a:ext cx="8596668" cy="1320800"/>
          </a:xfrm>
        </p:spPr>
        <p:txBody>
          <a:bodyPr/>
          <a:lstStyle/>
          <a:p>
            <a:r>
              <a:rPr lang="en-GB" dirty="0" smtClean="0"/>
              <a:t>Making maths fun!</a:t>
            </a:r>
            <a:endParaRPr lang="en-GB" dirty="0"/>
          </a:p>
        </p:txBody>
      </p:sp>
      <p:sp>
        <p:nvSpPr>
          <p:cNvPr id="3" name="Content Placeholder 2"/>
          <p:cNvSpPr>
            <a:spLocks noGrp="1"/>
          </p:cNvSpPr>
          <p:nvPr>
            <p:ph idx="1"/>
          </p:nvPr>
        </p:nvSpPr>
        <p:spPr>
          <a:xfrm>
            <a:off x="346759" y="1468944"/>
            <a:ext cx="8596668" cy="2235152"/>
          </a:xfrm>
        </p:spPr>
        <p:txBody>
          <a:bodyPr>
            <a:noAutofit/>
          </a:bodyPr>
          <a:lstStyle/>
          <a:p>
            <a:r>
              <a:rPr lang="en-GB" sz="2400" dirty="0" smtClean="0"/>
              <a:t>NSPCC Maths Day May 2022</a:t>
            </a:r>
          </a:p>
          <a:p>
            <a:r>
              <a:rPr lang="en-GB" sz="2400" dirty="0" smtClean="0"/>
              <a:t>Children dressed up with numbers and patterns.</a:t>
            </a:r>
          </a:p>
          <a:p>
            <a:r>
              <a:rPr lang="en-GB" sz="2400" dirty="0" smtClean="0"/>
              <a:t>Art activities with maths theme.</a:t>
            </a:r>
          </a:p>
          <a:p>
            <a:r>
              <a:rPr lang="en-GB" sz="2400" dirty="0" smtClean="0"/>
              <a:t>Maths stories.</a:t>
            </a:r>
          </a:p>
          <a:p>
            <a:r>
              <a:rPr lang="en-GB" sz="2400" dirty="0" smtClean="0"/>
              <a:t>Outdoor learning.</a:t>
            </a:r>
          </a:p>
        </p:txBody>
      </p:sp>
      <p:sp>
        <p:nvSpPr>
          <p:cNvPr id="4" name="AutoShape 2" descr="https://drive.google.com/thumbnail?id=14uEaoX2VwWqJKFob79_mL72uT0czGMgi&amp;authuser=0&amp;sz=w105-h70-c"/>
          <p:cNvSpPr>
            <a:spLocks noChangeAspect="1" noChangeArrowheads="1"/>
          </p:cNvSpPr>
          <p:nvPr/>
        </p:nvSpPr>
        <p:spPr bwMode="auto">
          <a:xfrm>
            <a:off x="155574" y="-144463"/>
            <a:ext cx="3848545" cy="38485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82" y="4071264"/>
            <a:ext cx="2627101" cy="1751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616" y="3992509"/>
            <a:ext cx="2745233" cy="1830155"/>
          </a:xfrm>
          <a:prstGeom prst="rect">
            <a:avLst/>
          </a:prstGeom>
        </p:spPr>
      </p:pic>
      <p:pic>
        <p:nvPicPr>
          <p:cNvPr id="10" name="Picture 9"/>
          <p:cNvPicPr>
            <a:picLocks noChangeAspect="1"/>
          </p:cNvPicPr>
          <p:nvPr/>
        </p:nvPicPr>
        <p:blipFill>
          <a:blip r:embed="rId4"/>
          <a:stretch>
            <a:fillRect/>
          </a:stretch>
        </p:blipFill>
        <p:spPr>
          <a:xfrm>
            <a:off x="9496267" y="3945745"/>
            <a:ext cx="2362881" cy="177216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8353" y="3840989"/>
            <a:ext cx="2653152" cy="198167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7984929" y="408521"/>
            <a:ext cx="2120845" cy="2120845"/>
          </a:xfrm>
          <a:prstGeom prst="rect">
            <a:avLst/>
          </a:prstGeom>
        </p:spPr>
      </p:pic>
    </p:spTree>
    <p:extLst>
      <p:ext uri="{BB962C8B-B14F-4D97-AF65-F5344CB8AC3E}">
        <p14:creationId xmlns:p14="http://schemas.microsoft.com/office/powerpoint/2010/main" val="2957404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9058" y="953146"/>
            <a:ext cx="7392691" cy="2308324"/>
          </a:xfrm>
          <a:prstGeom prst="rect">
            <a:avLst/>
          </a:prstGeom>
          <a:noFill/>
        </p:spPr>
        <p:txBody>
          <a:bodyPr wrap="square" rtlCol="0">
            <a:spAutoFit/>
          </a:bodyPr>
          <a:lstStyle/>
          <a:p>
            <a:pPr algn="ctr"/>
            <a:r>
              <a:rPr lang="en-GB" sz="3600" dirty="0" smtClean="0">
                <a:solidFill>
                  <a:schemeClr val="accent2"/>
                </a:solidFill>
              </a:rPr>
              <a:t>Thank you for listening.</a:t>
            </a:r>
          </a:p>
          <a:p>
            <a:pPr algn="ctr"/>
            <a:endParaRPr lang="en-GB" sz="3600" dirty="0">
              <a:solidFill>
                <a:schemeClr val="accent2"/>
              </a:solidFill>
            </a:endParaRPr>
          </a:p>
          <a:p>
            <a:pPr algn="ctr"/>
            <a:r>
              <a:rPr lang="en-GB" sz="3600" dirty="0" smtClean="0">
                <a:solidFill>
                  <a:schemeClr val="accent2"/>
                </a:solidFill>
              </a:rPr>
              <a:t>We are happy to answer any questions that you may have.</a:t>
            </a:r>
            <a:endParaRPr lang="en-GB" sz="3600" dirty="0">
              <a:solidFill>
                <a:schemeClr val="accent2"/>
              </a:solidFill>
            </a:endParaRPr>
          </a:p>
        </p:txBody>
      </p:sp>
    </p:spTree>
    <p:extLst>
      <p:ext uri="{BB962C8B-B14F-4D97-AF65-F5344CB8AC3E}">
        <p14:creationId xmlns:p14="http://schemas.microsoft.com/office/powerpoint/2010/main" val="81199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children learn maths.</a:t>
            </a:r>
            <a:endParaRPr lang="en-GB" dirty="0"/>
          </a:p>
        </p:txBody>
      </p:sp>
      <p:sp>
        <p:nvSpPr>
          <p:cNvPr id="3" name="Content Placeholder 2"/>
          <p:cNvSpPr>
            <a:spLocks noGrp="1"/>
          </p:cNvSpPr>
          <p:nvPr>
            <p:ph idx="1"/>
          </p:nvPr>
        </p:nvSpPr>
        <p:spPr>
          <a:xfrm>
            <a:off x="677334" y="1930400"/>
            <a:ext cx="8596668" cy="3880773"/>
          </a:xfrm>
        </p:spPr>
        <p:txBody>
          <a:bodyPr>
            <a:normAutofit/>
          </a:bodyPr>
          <a:lstStyle/>
          <a:p>
            <a:r>
              <a:rPr lang="en-GB" sz="3200" dirty="0" smtClean="0"/>
              <a:t>Using practical mathematical resources</a:t>
            </a:r>
          </a:p>
          <a:p>
            <a:r>
              <a:rPr lang="en-GB" sz="3200" dirty="0" smtClean="0"/>
              <a:t>Exploring and investigating</a:t>
            </a:r>
          </a:p>
          <a:p>
            <a:r>
              <a:rPr lang="en-GB" sz="3200" dirty="0" smtClean="0"/>
              <a:t>Using Talk for Learning</a:t>
            </a:r>
          </a:p>
          <a:p>
            <a:r>
              <a:rPr lang="en-GB" sz="3200" dirty="0" smtClean="0"/>
              <a:t>Representing learning using pictures and then more abstract </a:t>
            </a:r>
          </a:p>
          <a:p>
            <a:endParaRPr lang="en-GB" sz="3200" dirty="0"/>
          </a:p>
        </p:txBody>
      </p:sp>
    </p:spTree>
    <p:extLst>
      <p:ext uri="{BB962C8B-B14F-4D97-AF65-F5344CB8AC3E}">
        <p14:creationId xmlns:p14="http://schemas.microsoft.com/office/powerpoint/2010/main" val="226623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Herts for Learning Essential maths Scheme is used across the whole school.</a:t>
            </a:r>
            <a:endParaRPr lang="en-GB" dirty="0"/>
          </a:p>
        </p:txBody>
      </p:sp>
      <p:sp>
        <p:nvSpPr>
          <p:cNvPr id="3" name="Content Placeholder 2"/>
          <p:cNvSpPr>
            <a:spLocks noGrp="1"/>
          </p:cNvSpPr>
          <p:nvPr>
            <p:ph idx="1"/>
          </p:nvPr>
        </p:nvSpPr>
        <p:spPr>
          <a:xfrm>
            <a:off x="677334" y="1930401"/>
            <a:ext cx="8596668" cy="4673600"/>
          </a:xfrm>
        </p:spPr>
        <p:txBody>
          <a:bodyPr>
            <a:noAutofit/>
          </a:bodyPr>
          <a:lstStyle/>
          <a:p>
            <a:r>
              <a:rPr lang="en-GB" sz="2400" dirty="0" smtClean="0"/>
              <a:t>This scheme is used across both sites to ensure consistency and progression.</a:t>
            </a:r>
          </a:p>
          <a:p>
            <a:r>
              <a:rPr lang="en-GB" sz="2400" dirty="0" smtClean="0"/>
              <a:t>Scheme uses sequences of lessons for each year group.</a:t>
            </a:r>
          </a:p>
          <a:p>
            <a:r>
              <a:rPr lang="en-GB" sz="2400" dirty="0" smtClean="0"/>
              <a:t>High emphasis on using mathematical equipment for practical learning.</a:t>
            </a:r>
          </a:p>
          <a:p>
            <a:r>
              <a:rPr lang="en-GB" sz="2400" dirty="0" smtClean="0"/>
              <a:t>Problem solving skills embedded throughout.</a:t>
            </a:r>
          </a:p>
          <a:p>
            <a:r>
              <a:rPr lang="en-GB" sz="2400" dirty="0" smtClean="0"/>
              <a:t>Children learn to record using pictorial representations and more abstract recording e.g. number sentences.</a:t>
            </a:r>
          </a:p>
          <a:p>
            <a:r>
              <a:rPr lang="en-GB" sz="2400" dirty="0" smtClean="0"/>
              <a:t>Talk for learning also important – speaking frames support children’s use of mathematical language.</a:t>
            </a:r>
            <a:endParaRPr lang="en-GB" sz="2400" dirty="0"/>
          </a:p>
        </p:txBody>
      </p:sp>
    </p:spTree>
    <p:extLst>
      <p:ext uri="{BB962C8B-B14F-4D97-AF65-F5344CB8AC3E}">
        <p14:creationId xmlns:p14="http://schemas.microsoft.com/office/powerpoint/2010/main" val="673975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9375" y="160609"/>
            <a:ext cx="5905200" cy="763933"/>
          </a:xfrm>
        </p:spPr>
        <p:txBody>
          <a:bodyPr/>
          <a:lstStyle/>
          <a:p>
            <a:r>
              <a:rPr lang="en-GB" dirty="0">
                <a:solidFill>
                  <a:schemeClr val="accent2">
                    <a:lumMod val="75000"/>
                  </a:schemeClr>
                </a:solidFill>
              </a:rPr>
              <a:t>Key Stage 2 Working W</a:t>
            </a:r>
            <a:r>
              <a:rPr lang="en-GB" dirty="0" smtClean="0">
                <a:solidFill>
                  <a:schemeClr val="accent2">
                    <a:lumMod val="75000"/>
                  </a:schemeClr>
                </a:solidFill>
              </a:rPr>
              <a:t>alls</a:t>
            </a:r>
            <a:endParaRPr lang="en-GB" dirty="0">
              <a:solidFill>
                <a:schemeClr val="accent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97372">
            <a:off x="1437230" y="1337949"/>
            <a:ext cx="3038979" cy="303897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8437" y="3501419"/>
            <a:ext cx="3026312" cy="302631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3553" y="160609"/>
            <a:ext cx="3465501" cy="3465501"/>
          </a:xfrm>
          <a:prstGeom prst="rect">
            <a:avLst/>
          </a:prstGeom>
        </p:spPr>
      </p:pic>
      <p:pic>
        <p:nvPicPr>
          <p:cNvPr id="11" name="Picture 10"/>
          <p:cNvPicPr>
            <a:picLocks noChangeAspect="1"/>
          </p:cNvPicPr>
          <p:nvPr/>
        </p:nvPicPr>
        <p:blipFill>
          <a:blip r:embed="rId5"/>
          <a:stretch>
            <a:fillRect/>
          </a:stretch>
        </p:blipFill>
        <p:spPr>
          <a:xfrm>
            <a:off x="5998321" y="4040154"/>
            <a:ext cx="3934515" cy="2751344"/>
          </a:xfrm>
          <a:prstGeom prst="rect">
            <a:avLst/>
          </a:prstGeom>
        </p:spPr>
      </p:pic>
      <p:pic>
        <p:nvPicPr>
          <p:cNvPr id="12" name="Picture 11"/>
          <p:cNvPicPr>
            <a:picLocks noChangeAspect="1"/>
          </p:cNvPicPr>
          <p:nvPr/>
        </p:nvPicPr>
        <p:blipFill>
          <a:blip r:embed="rId6"/>
          <a:stretch>
            <a:fillRect/>
          </a:stretch>
        </p:blipFill>
        <p:spPr>
          <a:xfrm>
            <a:off x="4875292" y="808841"/>
            <a:ext cx="2578566" cy="3117372"/>
          </a:xfrm>
          <a:prstGeom prst="rect">
            <a:avLst/>
          </a:prstGeom>
        </p:spPr>
      </p:pic>
    </p:spTree>
    <p:extLst>
      <p:ext uri="{BB962C8B-B14F-4D97-AF65-F5344CB8AC3E}">
        <p14:creationId xmlns:p14="http://schemas.microsoft.com/office/powerpoint/2010/main" val="1089916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84" y="501534"/>
            <a:ext cx="8596668" cy="1320800"/>
          </a:xfrm>
        </p:spPr>
        <p:txBody>
          <a:bodyPr/>
          <a:lstStyle/>
          <a:p>
            <a:r>
              <a:rPr lang="en-GB" dirty="0" smtClean="0"/>
              <a:t>Speaking frames</a:t>
            </a:r>
            <a:endParaRPr lang="en-GB" dirty="0"/>
          </a:p>
        </p:txBody>
      </p:sp>
      <p:pic>
        <p:nvPicPr>
          <p:cNvPr id="4" name="Content Placeholder 3"/>
          <p:cNvPicPr>
            <a:picLocks noGrp="1" noChangeAspect="1"/>
          </p:cNvPicPr>
          <p:nvPr>
            <p:ph idx="1"/>
          </p:nvPr>
        </p:nvPicPr>
        <p:blipFill>
          <a:blip r:embed="rId2"/>
          <a:stretch>
            <a:fillRect/>
          </a:stretch>
        </p:blipFill>
        <p:spPr>
          <a:xfrm>
            <a:off x="677966" y="3439833"/>
            <a:ext cx="8596105" cy="1322947"/>
          </a:xfrm>
          <a:prstGeom prst="rect">
            <a:avLst/>
          </a:prstGeom>
        </p:spPr>
      </p:pic>
      <p:pic>
        <p:nvPicPr>
          <p:cNvPr id="5" name="Picture 4"/>
          <p:cNvPicPr>
            <a:picLocks noChangeAspect="1"/>
          </p:cNvPicPr>
          <p:nvPr/>
        </p:nvPicPr>
        <p:blipFill>
          <a:blip r:embed="rId3"/>
          <a:stretch>
            <a:fillRect/>
          </a:stretch>
        </p:blipFill>
        <p:spPr>
          <a:xfrm>
            <a:off x="983968" y="1532925"/>
            <a:ext cx="8290103" cy="4477469"/>
          </a:xfrm>
          <a:prstGeom prst="rect">
            <a:avLst/>
          </a:prstGeom>
        </p:spPr>
      </p:pic>
    </p:spTree>
    <p:extLst>
      <p:ext uri="{BB962C8B-B14F-4D97-AF65-F5344CB8AC3E}">
        <p14:creationId xmlns:p14="http://schemas.microsoft.com/office/powerpoint/2010/main" val="3812921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59" y="140916"/>
            <a:ext cx="8596668" cy="1320800"/>
          </a:xfrm>
        </p:spPr>
        <p:txBody>
          <a:bodyPr/>
          <a:lstStyle/>
          <a:p>
            <a:r>
              <a:rPr lang="en-GB" dirty="0" smtClean="0"/>
              <a:t>KS2 Purple Pen and Go APE</a:t>
            </a:r>
            <a:endParaRPr lang="en-GB" dirty="0"/>
          </a:p>
        </p:txBody>
      </p:sp>
      <p:sp>
        <p:nvSpPr>
          <p:cNvPr id="3" name="Content Placeholder 2"/>
          <p:cNvSpPr>
            <a:spLocks noGrp="1"/>
          </p:cNvSpPr>
          <p:nvPr>
            <p:ph idx="1"/>
          </p:nvPr>
        </p:nvSpPr>
        <p:spPr>
          <a:xfrm>
            <a:off x="229659" y="927381"/>
            <a:ext cx="8596668" cy="3880773"/>
          </a:xfrm>
        </p:spPr>
        <p:txBody>
          <a:bodyPr>
            <a:normAutofit/>
          </a:bodyPr>
          <a:lstStyle/>
          <a:p>
            <a:r>
              <a:rPr lang="en-GB" sz="2400" dirty="0" smtClean="0"/>
              <a:t>Marking our work</a:t>
            </a:r>
          </a:p>
          <a:p>
            <a:r>
              <a:rPr lang="en-GB" sz="2400" dirty="0" smtClean="0"/>
              <a:t>Go APE (Answer, Prove, Explain)</a:t>
            </a:r>
            <a:endParaRPr lang="en-GB" sz="2400" dirty="0"/>
          </a:p>
        </p:txBody>
      </p:sp>
      <p:pic>
        <p:nvPicPr>
          <p:cNvPr id="9" name="Picture 8"/>
          <p:cNvPicPr>
            <a:picLocks noChangeAspect="1"/>
          </p:cNvPicPr>
          <p:nvPr/>
        </p:nvPicPr>
        <p:blipFill>
          <a:blip r:embed="rId2"/>
          <a:stretch>
            <a:fillRect/>
          </a:stretch>
        </p:blipFill>
        <p:spPr>
          <a:xfrm>
            <a:off x="229659" y="2097332"/>
            <a:ext cx="5337368" cy="4561023"/>
          </a:xfrm>
          <a:prstGeom prst="rect">
            <a:avLst/>
          </a:prstGeom>
        </p:spPr>
      </p:pic>
      <p:pic>
        <p:nvPicPr>
          <p:cNvPr id="10" name="Picture 9"/>
          <p:cNvPicPr>
            <a:picLocks noChangeAspect="1"/>
          </p:cNvPicPr>
          <p:nvPr/>
        </p:nvPicPr>
        <p:blipFill>
          <a:blip r:embed="rId3"/>
          <a:stretch>
            <a:fillRect/>
          </a:stretch>
        </p:blipFill>
        <p:spPr>
          <a:xfrm>
            <a:off x="5889270" y="1084893"/>
            <a:ext cx="6089831" cy="4100084"/>
          </a:xfrm>
          <a:prstGeom prst="rect">
            <a:avLst/>
          </a:prstGeom>
        </p:spPr>
      </p:pic>
    </p:spTree>
    <p:extLst>
      <p:ext uri="{BB962C8B-B14F-4D97-AF65-F5344CB8AC3E}">
        <p14:creationId xmlns:p14="http://schemas.microsoft.com/office/powerpoint/2010/main" val="3461508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649" y="226402"/>
            <a:ext cx="8596668" cy="1320800"/>
          </a:xfrm>
        </p:spPr>
        <p:txBody>
          <a:bodyPr/>
          <a:lstStyle/>
          <a:p>
            <a:r>
              <a:rPr lang="en-GB" dirty="0" smtClean="0"/>
              <a:t>Key Stage 2</a:t>
            </a:r>
            <a:endParaRPr lang="en-GB" dirty="0"/>
          </a:p>
        </p:txBody>
      </p:sp>
      <p:sp>
        <p:nvSpPr>
          <p:cNvPr id="3" name="Content Placeholder 2"/>
          <p:cNvSpPr>
            <a:spLocks noGrp="1"/>
          </p:cNvSpPr>
          <p:nvPr>
            <p:ph idx="1"/>
          </p:nvPr>
        </p:nvSpPr>
        <p:spPr>
          <a:xfrm>
            <a:off x="313649" y="905158"/>
            <a:ext cx="8596668" cy="3880773"/>
          </a:xfrm>
        </p:spPr>
        <p:txBody>
          <a:bodyPr>
            <a:normAutofit/>
          </a:bodyPr>
          <a:lstStyle/>
          <a:p>
            <a:r>
              <a:rPr lang="en-GB" sz="2400" dirty="0" smtClean="0"/>
              <a:t>More formal methods of recording, such as column method for addition and subtraction.</a:t>
            </a:r>
          </a:p>
          <a:p>
            <a:r>
              <a:rPr lang="en-GB" sz="2400" dirty="0" smtClean="0"/>
              <a:t>Place value – Millions, hundred thousands, ten thousands, thousands, hundreds, tens and ones.</a:t>
            </a:r>
          </a:p>
          <a:p>
            <a:r>
              <a:rPr lang="en-GB" sz="2400" dirty="0" smtClean="0"/>
              <a:t>Develop fluent recall of times tables.</a:t>
            </a:r>
          </a:p>
          <a:p>
            <a:r>
              <a:rPr lang="en-GB" sz="2400" dirty="0" smtClean="0"/>
              <a:t>Fractions, decimals and percentages – including calculations.</a:t>
            </a:r>
          </a:p>
          <a:p>
            <a:r>
              <a:rPr lang="en-GB" sz="2400" dirty="0" smtClean="0"/>
              <a:t>Multiplication and division of 2 digit numbers.</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1271" y="4426523"/>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4458350"/>
            <a:ext cx="3137718" cy="235026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6530"/>
          <a:stretch/>
        </p:blipFill>
        <p:spPr>
          <a:xfrm>
            <a:off x="9386227" y="264748"/>
            <a:ext cx="2514600" cy="15185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8572" y="2034484"/>
            <a:ext cx="1629365" cy="162212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4227" y="3350028"/>
            <a:ext cx="2414715" cy="3219620"/>
          </a:xfrm>
          <a:prstGeom prst="rect">
            <a:avLst/>
          </a:prstGeom>
        </p:spPr>
      </p:pic>
    </p:spTree>
    <p:extLst>
      <p:ext uri="{BB962C8B-B14F-4D97-AF65-F5344CB8AC3E}">
        <p14:creationId xmlns:p14="http://schemas.microsoft.com/office/powerpoint/2010/main" val="1349603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Place Value</a:t>
            </a:r>
            <a:endParaRPr lang="en-GB" dirty="0"/>
          </a:p>
        </p:txBody>
      </p:sp>
      <p:sp>
        <p:nvSpPr>
          <p:cNvPr id="2" name="TextBox 1"/>
          <p:cNvSpPr txBox="1"/>
          <p:nvPr/>
        </p:nvSpPr>
        <p:spPr>
          <a:xfrm>
            <a:off x="931025" y="1629295"/>
            <a:ext cx="7348451" cy="1200329"/>
          </a:xfrm>
          <a:prstGeom prst="rect">
            <a:avLst/>
          </a:prstGeom>
          <a:noFill/>
        </p:spPr>
        <p:txBody>
          <a:bodyPr wrap="square" rtlCol="0">
            <a:spAutoFit/>
          </a:bodyPr>
          <a:lstStyle/>
          <a:p>
            <a:pPr marL="285750" indent="-285750">
              <a:buFont typeface="Wingdings" panose="05000000000000000000" pitchFamily="2" charset="2"/>
              <a:buChar char="Ø"/>
            </a:pPr>
            <a:r>
              <a:rPr lang="en-GB" dirty="0" smtClean="0"/>
              <a:t>Year 3 – hundreds, begin decimals</a:t>
            </a:r>
          </a:p>
          <a:p>
            <a:pPr marL="285750" indent="-285750">
              <a:buFont typeface="Wingdings" panose="05000000000000000000" pitchFamily="2" charset="2"/>
              <a:buChar char="Ø"/>
            </a:pPr>
            <a:r>
              <a:rPr lang="en-GB" dirty="0" smtClean="0"/>
              <a:t>Year 4 – thousands</a:t>
            </a:r>
          </a:p>
          <a:p>
            <a:pPr marL="285750" indent="-285750">
              <a:buFont typeface="Wingdings" panose="05000000000000000000" pitchFamily="2" charset="2"/>
              <a:buChar char="Ø"/>
            </a:pPr>
            <a:r>
              <a:rPr lang="en-GB" dirty="0" smtClean="0"/>
              <a:t>Year 5 – ten thousands and hundred thousands</a:t>
            </a:r>
          </a:p>
          <a:p>
            <a:pPr marL="285750" indent="-285750">
              <a:buFont typeface="Wingdings" panose="05000000000000000000" pitchFamily="2" charset="2"/>
              <a:buChar char="Ø"/>
            </a:pPr>
            <a:r>
              <a:rPr lang="en-GB" dirty="0" smtClean="0"/>
              <a:t>Year 6 – hundred thousands and millions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025" y="3849319"/>
            <a:ext cx="2593571" cy="2593571"/>
          </a:xfrm>
          <a:prstGeom prst="rect">
            <a:avLst/>
          </a:prstGeom>
        </p:spPr>
      </p:pic>
      <p:sp>
        <p:nvSpPr>
          <p:cNvPr id="3" name="TextBox 2"/>
          <p:cNvSpPr txBox="1"/>
          <p:nvPr/>
        </p:nvSpPr>
        <p:spPr>
          <a:xfrm>
            <a:off x="931025" y="3314892"/>
            <a:ext cx="2767215" cy="369332"/>
          </a:xfrm>
          <a:prstGeom prst="rect">
            <a:avLst/>
          </a:prstGeom>
          <a:noFill/>
        </p:spPr>
        <p:txBody>
          <a:bodyPr wrap="square" rtlCol="0">
            <a:spAutoFit/>
          </a:bodyPr>
          <a:lstStyle/>
          <a:p>
            <a:r>
              <a:rPr lang="en-GB" dirty="0" smtClean="0"/>
              <a:t>Base Ten</a:t>
            </a:r>
            <a:endParaRPr lang="en-GB" dirty="0"/>
          </a:p>
        </p:txBody>
      </p:sp>
      <p:sp>
        <p:nvSpPr>
          <p:cNvPr id="6" name="TextBox 5"/>
          <p:cNvSpPr txBox="1"/>
          <p:nvPr/>
        </p:nvSpPr>
        <p:spPr>
          <a:xfrm>
            <a:off x="4975668" y="894080"/>
            <a:ext cx="4676332" cy="369332"/>
          </a:xfrm>
          <a:prstGeom prst="rect">
            <a:avLst/>
          </a:prstGeom>
          <a:noFill/>
        </p:spPr>
        <p:txBody>
          <a:bodyPr wrap="square" rtlCol="0">
            <a:spAutoFit/>
          </a:bodyPr>
          <a:lstStyle/>
          <a:p>
            <a:r>
              <a:rPr lang="en-GB" dirty="0" smtClean="0"/>
              <a:t>Place value sliders</a:t>
            </a:r>
            <a:endParaRPr lang="en-GB" dirty="0"/>
          </a:p>
        </p:txBody>
      </p:sp>
      <p:sp>
        <p:nvSpPr>
          <p:cNvPr id="7" name="TextBox 6"/>
          <p:cNvSpPr txBox="1"/>
          <p:nvPr/>
        </p:nvSpPr>
        <p:spPr>
          <a:xfrm>
            <a:off x="4975668" y="3849319"/>
            <a:ext cx="4676332" cy="369332"/>
          </a:xfrm>
          <a:prstGeom prst="rect">
            <a:avLst/>
          </a:prstGeom>
          <a:noFill/>
        </p:spPr>
        <p:txBody>
          <a:bodyPr wrap="square" rtlCol="0">
            <a:spAutoFit/>
          </a:bodyPr>
          <a:lstStyle/>
          <a:p>
            <a:r>
              <a:rPr lang="en-GB" dirty="0" smtClean="0"/>
              <a:t>Counting stick</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154" y="4586364"/>
            <a:ext cx="6457359" cy="1526794"/>
          </a:xfrm>
          <a:prstGeom prst="rect">
            <a:avLst/>
          </a:prstGeom>
        </p:spPr>
      </p:pic>
      <p:pic>
        <p:nvPicPr>
          <p:cNvPr id="9" name="Picture 8"/>
          <p:cNvPicPr>
            <a:picLocks noChangeAspect="1"/>
          </p:cNvPicPr>
          <p:nvPr/>
        </p:nvPicPr>
        <p:blipFill>
          <a:blip r:embed="rId4"/>
          <a:stretch>
            <a:fillRect/>
          </a:stretch>
        </p:blipFill>
        <p:spPr>
          <a:xfrm>
            <a:off x="6257917" y="1517696"/>
            <a:ext cx="2831839" cy="2166528"/>
          </a:xfrm>
          <a:prstGeom prst="rect">
            <a:avLst/>
          </a:prstGeom>
        </p:spPr>
      </p:pic>
    </p:spTree>
    <p:extLst>
      <p:ext uri="{BB962C8B-B14F-4D97-AF65-F5344CB8AC3E}">
        <p14:creationId xmlns:p14="http://schemas.microsoft.com/office/powerpoint/2010/main" val="3494806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761</TotalTime>
  <Words>715</Words>
  <Application>Microsoft Office PowerPoint</Application>
  <PresentationFormat>Widescreen</PresentationFormat>
  <Paragraphs>102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Trebuchet MS</vt:lpstr>
      <vt:lpstr>Wingdings</vt:lpstr>
      <vt:lpstr>Wingdings 3</vt:lpstr>
      <vt:lpstr>Facet</vt:lpstr>
      <vt:lpstr>Maths at St Alban &amp; St Stephen Catholic Primary School &amp; Nursery</vt:lpstr>
      <vt:lpstr>PowerPoint Presentation</vt:lpstr>
      <vt:lpstr>How children learn maths.</vt:lpstr>
      <vt:lpstr>Herts for Learning Essential maths Scheme is used across the whole school.</vt:lpstr>
      <vt:lpstr>Key Stage 2 Working Walls</vt:lpstr>
      <vt:lpstr>Speaking frames</vt:lpstr>
      <vt:lpstr>KS2 Purple Pen and Go APE</vt:lpstr>
      <vt:lpstr>Key Stage 2</vt:lpstr>
      <vt:lpstr>Place Value</vt:lpstr>
      <vt:lpstr>Addition and Subtraction</vt:lpstr>
      <vt:lpstr>PowerPoint Presentation</vt:lpstr>
      <vt:lpstr>Multiplication and Division</vt:lpstr>
      <vt:lpstr>Fractions, percentages and decimals</vt:lpstr>
      <vt:lpstr>Shape</vt:lpstr>
      <vt:lpstr>Measures</vt:lpstr>
      <vt:lpstr>Data handling</vt:lpstr>
      <vt:lpstr>Maths Fluency</vt:lpstr>
      <vt:lpstr>Home Learning</vt:lpstr>
      <vt:lpstr>Further ways to support your child at home.</vt:lpstr>
      <vt:lpstr>Making maths fun!</vt:lpstr>
      <vt:lpstr>PowerPoint Presentation</vt:lpstr>
    </vt:vector>
  </TitlesOfParts>
  <Company>HfL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at Ss Alban and Stephen Catholic Primary School</dc:title>
  <dc:creator>Nicola Tennant</dc:creator>
  <cp:lastModifiedBy>Nicola Tennant</cp:lastModifiedBy>
  <cp:revision>70</cp:revision>
  <dcterms:created xsi:type="dcterms:W3CDTF">2021-05-10T11:16:32Z</dcterms:created>
  <dcterms:modified xsi:type="dcterms:W3CDTF">2022-11-02T20:59:29Z</dcterms:modified>
</cp:coreProperties>
</file>