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78" r:id="rId6"/>
    <p:sldId id="268" r:id="rId7"/>
    <p:sldId id="259" r:id="rId8"/>
    <p:sldId id="260" r:id="rId9"/>
    <p:sldId id="270" r:id="rId10"/>
    <p:sldId id="282" r:id="rId11"/>
    <p:sldId id="283" r:id="rId12"/>
    <p:sldId id="284" r:id="rId13"/>
    <p:sldId id="285" r:id="rId14"/>
    <p:sldId id="286" r:id="rId15"/>
    <p:sldId id="287" r:id="rId16"/>
    <p:sldId id="288" r:id="rId17"/>
    <p:sldId id="266" r:id="rId18"/>
    <p:sldId id="265" r:id="rId19"/>
    <p:sldId id="280" r:id="rId20"/>
    <p:sldId id="267" r:id="rId21"/>
    <p:sldId id="29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58" d="100"/>
          <a:sy n="58" d="100"/>
        </p:scale>
        <p:origin x="18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24C238-3CAF-4222-AA90-1D85183A8005}"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279753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4C238-3CAF-4222-AA90-1D85183A8005}"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180953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4C238-3CAF-4222-AA90-1D85183A8005}"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7196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4C238-3CAF-4222-AA90-1D85183A8005}"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450318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4C238-3CAF-4222-AA90-1D85183A8005}"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9226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4C238-3CAF-4222-AA90-1D85183A8005}"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2294423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24C238-3CAF-4222-AA90-1D85183A8005}"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2382609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24C238-3CAF-4222-AA90-1D85183A8005}"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260205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24C238-3CAF-4222-AA90-1D85183A8005}"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159010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4C238-3CAF-4222-AA90-1D85183A8005}"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179977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24C238-3CAF-4222-AA90-1D85183A8005}"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291891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24C238-3CAF-4222-AA90-1D85183A8005}" type="datetimeFigureOut">
              <a:rPr lang="en-GB" smtClean="0"/>
              <a:t>01/11/2022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377102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24C238-3CAF-4222-AA90-1D85183A8005}" type="datetimeFigureOut">
              <a:rPr lang="en-GB" smtClean="0"/>
              <a:t>01/11/2022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4076895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4C238-3CAF-4222-AA90-1D85183A8005}" type="datetimeFigureOut">
              <a:rPr lang="en-GB" smtClean="0"/>
              <a:t>01/11/2022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112393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24C238-3CAF-4222-AA90-1D85183A8005}"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234199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24C238-3CAF-4222-AA90-1D85183A8005}"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194094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24C238-3CAF-4222-AA90-1D85183A8005}" type="datetimeFigureOut">
              <a:rPr lang="en-GB" smtClean="0"/>
              <a:t>01/11/2022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969BF7-BA59-4750-946A-F675D3C32325}" type="slidenum">
              <a:rPr lang="en-GB" smtClean="0"/>
              <a:t>‹#›</a:t>
            </a:fld>
            <a:endParaRPr lang="en-GB"/>
          </a:p>
        </p:txBody>
      </p:sp>
    </p:spTree>
    <p:extLst>
      <p:ext uri="{BB962C8B-B14F-4D97-AF65-F5344CB8AC3E}">
        <p14:creationId xmlns:p14="http://schemas.microsoft.com/office/powerpoint/2010/main" val="2561602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1978" y="391822"/>
            <a:ext cx="8680537" cy="2760655"/>
          </a:xfrm>
        </p:spPr>
        <p:txBody>
          <a:bodyPr/>
          <a:lstStyle/>
          <a:p>
            <a:pPr algn="ctr"/>
            <a:r>
              <a:rPr lang="en-GB" dirty="0" smtClean="0"/>
              <a:t>Maths at St Alban &amp; St Stephen Catholic Primary School &amp; Nursery</a:t>
            </a:r>
            <a:endParaRPr lang="en-GB" dirty="0"/>
          </a:p>
        </p:txBody>
      </p:sp>
      <p:sp>
        <p:nvSpPr>
          <p:cNvPr id="3" name="Subtitle 2"/>
          <p:cNvSpPr>
            <a:spLocks noGrp="1"/>
          </p:cNvSpPr>
          <p:nvPr>
            <p:ph type="subTitle" idx="1"/>
          </p:nvPr>
        </p:nvSpPr>
        <p:spPr>
          <a:xfrm>
            <a:off x="1507067" y="3563914"/>
            <a:ext cx="7766936" cy="1096899"/>
          </a:xfrm>
        </p:spPr>
        <p:txBody>
          <a:bodyPr>
            <a:normAutofit fontScale="77500" lnSpcReduction="20000"/>
          </a:bodyPr>
          <a:lstStyle/>
          <a:p>
            <a:pPr algn="ctr"/>
            <a:r>
              <a:rPr lang="en-GB" sz="4400" dirty="0" smtClean="0"/>
              <a:t>Meeting for EYFS and </a:t>
            </a:r>
          </a:p>
          <a:p>
            <a:pPr algn="ctr"/>
            <a:r>
              <a:rPr lang="en-GB" sz="4400" dirty="0" smtClean="0"/>
              <a:t>Key Stage 1 Parents</a:t>
            </a:r>
            <a:endParaRPr lang="en-GB"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420" y="4873707"/>
            <a:ext cx="2470284" cy="164685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6275"/>
          <a:stretch/>
        </p:blipFill>
        <p:spPr>
          <a:xfrm rot="5400000">
            <a:off x="7795678" y="3799083"/>
            <a:ext cx="2956649" cy="248631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962" y="4588596"/>
            <a:ext cx="2586601" cy="1931967"/>
          </a:xfrm>
          <a:prstGeom prst="rect">
            <a:avLst/>
          </a:prstGeom>
        </p:spPr>
      </p:pic>
    </p:spTree>
    <p:extLst>
      <p:ext uri="{BB962C8B-B14F-4D97-AF65-F5344CB8AC3E}">
        <p14:creationId xmlns:p14="http://schemas.microsoft.com/office/powerpoint/2010/main" val="2291514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 value</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018" y="1270000"/>
            <a:ext cx="7075299" cy="5306474"/>
          </a:xfrm>
          <a:prstGeom prst="rect">
            <a:avLst/>
          </a:prstGeom>
        </p:spPr>
      </p:pic>
    </p:spTree>
    <p:extLst>
      <p:ext uri="{BB962C8B-B14F-4D97-AF65-F5344CB8AC3E}">
        <p14:creationId xmlns:p14="http://schemas.microsoft.com/office/powerpoint/2010/main" val="1312017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 and </a:t>
            </a:r>
            <a:r>
              <a:rPr lang="en-GB" dirty="0" err="1" smtClean="0"/>
              <a:t>Sutraction</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2428315"/>
            <a:ext cx="4615400" cy="34570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357" y="2313784"/>
            <a:ext cx="4743853" cy="3571626"/>
          </a:xfrm>
          <a:prstGeom prst="rect">
            <a:avLst/>
          </a:prstGeom>
        </p:spPr>
      </p:pic>
      <p:sp>
        <p:nvSpPr>
          <p:cNvPr id="5" name="TextBox 4"/>
          <p:cNvSpPr txBox="1"/>
          <p:nvPr/>
        </p:nvSpPr>
        <p:spPr>
          <a:xfrm>
            <a:off x="677334" y="1514569"/>
            <a:ext cx="2356734" cy="461665"/>
          </a:xfrm>
          <a:prstGeom prst="rect">
            <a:avLst/>
          </a:prstGeom>
          <a:noFill/>
        </p:spPr>
        <p:txBody>
          <a:bodyPr wrap="square" rtlCol="0">
            <a:spAutoFit/>
          </a:bodyPr>
          <a:lstStyle/>
          <a:p>
            <a:r>
              <a:rPr lang="en-GB" sz="2400" dirty="0" smtClean="0"/>
              <a:t>Base Ten</a:t>
            </a:r>
            <a:endParaRPr lang="en-GB" sz="2400" dirty="0"/>
          </a:p>
        </p:txBody>
      </p:sp>
      <p:sp>
        <p:nvSpPr>
          <p:cNvPr id="6" name="TextBox 5"/>
          <p:cNvSpPr txBox="1"/>
          <p:nvPr/>
        </p:nvSpPr>
        <p:spPr>
          <a:xfrm>
            <a:off x="947651" y="6118167"/>
            <a:ext cx="9144000" cy="707886"/>
          </a:xfrm>
          <a:prstGeom prst="rect">
            <a:avLst/>
          </a:prstGeom>
          <a:noFill/>
        </p:spPr>
        <p:txBody>
          <a:bodyPr wrap="square" rtlCol="0">
            <a:spAutoFit/>
          </a:bodyPr>
          <a:lstStyle/>
          <a:p>
            <a:r>
              <a:rPr lang="en-GB" sz="2000" dirty="0" smtClean="0"/>
              <a:t>Regrouping – making different groups to represent different numbers e.g. exchanging 1 ten for 10 ones.</a:t>
            </a:r>
            <a:endParaRPr lang="en-GB" sz="2000" dirty="0"/>
          </a:p>
        </p:txBody>
      </p:sp>
    </p:spTree>
    <p:extLst>
      <p:ext uri="{BB962C8B-B14F-4D97-AF65-F5344CB8AC3E}">
        <p14:creationId xmlns:p14="http://schemas.microsoft.com/office/powerpoint/2010/main" val="2069961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Multiplication and division</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5270" y="4166409"/>
            <a:ext cx="3719594" cy="2479729"/>
          </a:xfrm>
          <a:prstGeom prst="rect">
            <a:avLst/>
          </a:prstGeom>
        </p:spPr>
      </p:pic>
      <p:sp>
        <p:nvSpPr>
          <p:cNvPr id="4" name="TextBox 3"/>
          <p:cNvSpPr txBox="1"/>
          <p:nvPr/>
        </p:nvSpPr>
        <p:spPr>
          <a:xfrm>
            <a:off x="4233064" y="3391075"/>
            <a:ext cx="2224006" cy="461665"/>
          </a:xfrm>
          <a:prstGeom prst="rect">
            <a:avLst/>
          </a:prstGeom>
          <a:noFill/>
        </p:spPr>
        <p:txBody>
          <a:bodyPr wrap="square" rtlCol="0">
            <a:spAutoFit/>
          </a:bodyPr>
          <a:lstStyle/>
          <a:p>
            <a:r>
              <a:rPr lang="en-GB" sz="2400" dirty="0" smtClean="0"/>
              <a:t>Grouping</a:t>
            </a:r>
            <a:endParaRPr lang="en-GB" sz="24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256" b="7256"/>
          <a:stretch/>
        </p:blipFill>
        <p:spPr>
          <a:xfrm>
            <a:off x="7517931" y="1930400"/>
            <a:ext cx="2972699" cy="4715738"/>
          </a:xfrm>
          <a:prstGeom prst="rect">
            <a:avLst/>
          </a:prstGeom>
        </p:spPr>
      </p:pic>
      <p:sp>
        <p:nvSpPr>
          <p:cNvPr id="6" name="TextBox 5"/>
          <p:cNvSpPr txBox="1"/>
          <p:nvPr/>
        </p:nvSpPr>
        <p:spPr>
          <a:xfrm>
            <a:off x="7890374" y="1270000"/>
            <a:ext cx="2227811" cy="400110"/>
          </a:xfrm>
          <a:prstGeom prst="rect">
            <a:avLst/>
          </a:prstGeom>
          <a:noFill/>
        </p:spPr>
        <p:txBody>
          <a:bodyPr wrap="square" rtlCol="0">
            <a:spAutoFit/>
          </a:bodyPr>
          <a:lstStyle/>
          <a:p>
            <a:r>
              <a:rPr lang="en-GB" sz="2000" dirty="0" smtClean="0">
                <a:latin typeface="Comic Sans MS" panose="030F0702030302020204" pitchFamily="66" charset="0"/>
              </a:rPr>
              <a:t>Arrays</a:t>
            </a:r>
            <a:endParaRPr lang="en-GB" sz="2000" dirty="0">
              <a:latin typeface="Comic Sans MS" panose="030F0702030302020204" pitchFamily="66" charset="0"/>
            </a:endParaRPr>
          </a:p>
        </p:txBody>
      </p:sp>
      <p:sp>
        <p:nvSpPr>
          <p:cNvPr id="7" name="TextBox 6"/>
          <p:cNvSpPr txBox="1"/>
          <p:nvPr/>
        </p:nvSpPr>
        <p:spPr>
          <a:xfrm>
            <a:off x="749378" y="3391075"/>
            <a:ext cx="2953255" cy="461665"/>
          </a:xfrm>
          <a:prstGeom prst="rect">
            <a:avLst/>
          </a:prstGeom>
          <a:noFill/>
        </p:spPr>
        <p:txBody>
          <a:bodyPr wrap="square" rtlCol="0">
            <a:spAutoFit/>
          </a:bodyPr>
          <a:lstStyle/>
          <a:p>
            <a:r>
              <a:rPr lang="en-GB" sz="2400" dirty="0" smtClean="0"/>
              <a:t>Sharing</a:t>
            </a:r>
            <a:endParaRPr lang="en-GB" sz="2400" dirty="0"/>
          </a:p>
        </p:txBody>
      </p:sp>
      <p:sp>
        <p:nvSpPr>
          <p:cNvPr id="8" name="TextBox 7"/>
          <p:cNvSpPr txBox="1"/>
          <p:nvPr/>
        </p:nvSpPr>
        <p:spPr>
          <a:xfrm>
            <a:off x="581891" y="2277687"/>
            <a:ext cx="6334298" cy="584775"/>
          </a:xfrm>
          <a:prstGeom prst="rect">
            <a:avLst/>
          </a:prstGeom>
          <a:noFill/>
        </p:spPr>
        <p:txBody>
          <a:bodyPr wrap="square" rtlCol="0">
            <a:spAutoFit/>
          </a:bodyPr>
          <a:lstStyle/>
          <a:p>
            <a:pPr marL="285750" indent="-285750">
              <a:buFont typeface="Wingdings" panose="05000000000000000000" pitchFamily="2" charset="2"/>
              <a:buChar char="Ø"/>
            </a:pPr>
            <a:r>
              <a:rPr lang="en-GB" sz="3200" dirty="0" smtClean="0"/>
              <a:t>2x, 5x, 10x and 3x tables</a:t>
            </a:r>
            <a:endParaRPr lang="en-GB" sz="3200" dirty="0"/>
          </a:p>
        </p:txBody>
      </p:sp>
      <p:pic>
        <p:nvPicPr>
          <p:cNvPr id="1026" name="Picture 2" descr="Year 1 Division by sharing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37" y="431979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101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Fractions</a:t>
            </a:r>
            <a:endParaRPr lang="en-GB" dirty="0"/>
          </a:p>
        </p:txBody>
      </p:sp>
      <p:sp>
        <p:nvSpPr>
          <p:cNvPr id="3" name="TextBox 2"/>
          <p:cNvSpPr txBox="1"/>
          <p:nvPr/>
        </p:nvSpPr>
        <p:spPr>
          <a:xfrm>
            <a:off x="798022" y="1930400"/>
            <a:ext cx="7714211" cy="1815882"/>
          </a:xfrm>
          <a:prstGeom prst="rect">
            <a:avLst/>
          </a:prstGeom>
          <a:noFill/>
        </p:spPr>
        <p:txBody>
          <a:bodyPr wrap="square" rtlCol="0">
            <a:spAutoFit/>
          </a:bodyPr>
          <a:lstStyle/>
          <a:p>
            <a:pPr marL="285750" indent="-285750">
              <a:buFont typeface="Wingdings" panose="05000000000000000000" pitchFamily="2" charset="2"/>
              <a:buChar char="Ø"/>
            </a:pPr>
            <a:r>
              <a:rPr lang="en-GB" sz="2800" dirty="0" smtClean="0"/>
              <a:t>Fractions of shape</a:t>
            </a:r>
          </a:p>
          <a:p>
            <a:pPr marL="285750" indent="-285750">
              <a:buFont typeface="Wingdings" panose="05000000000000000000" pitchFamily="2" charset="2"/>
              <a:buChar char="Ø"/>
            </a:pPr>
            <a:r>
              <a:rPr lang="en-GB" sz="2800" dirty="0" smtClean="0"/>
              <a:t>Fractions of numbers </a:t>
            </a:r>
          </a:p>
          <a:p>
            <a:pPr marL="285750" indent="-285750">
              <a:buFont typeface="Wingdings" panose="05000000000000000000" pitchFamily="2" charset="2"/>
              <a:buChar char="Ø"/>
            </a:pPr>
            <a:r>
              <a:rPr lang="en-GB" sz="2800" dirty="0" smtClean="0"/>
              <a:t>Equivalent fractions</a:t>
            </a:r>
          </a:p>
          <a:p>
            <a:pPr marL="285750" indent="-285750">
              <a:buFont typeface="Wingdings" panose="05000000000000000000" pitchFamily="2" charset="2"/>
              <a:buChar char="Ø"/>
            </a:pPr>
            <a:r>
              <a:rPr lang="en-GB" sz="2800" dirty="0" smtClean="0"/>
              <a:t>Links to multiplication and division </a:t>
            </a:r>
            <a:endParaRPr lang="en-GB" sz="2800" dirty="0"/>
          </a:p>
        </p:txBody>
      </p:sp>
      <p:pic>
        <p:nvPicPr>
          <p:cNvPr id="4" name="Picture 3" descr="Convert Between Types of Fractions | Accounting for Manag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342" y="1241425"/>
            <a:ext cx="2504857" cy="2504857"/>
          </a:xfrm>
          <a:prstGeom prst="rect">
            <a:avLst/>
          </a:prstGeom>
        </p:spPr>
      </p:pic>
      <p:pic>
        <p:nvPicPr>
          <p:cNvPr id="5" name="Picture 4" descr="Warren Sparrow: Equivalent Fractions G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667" y="4435256"/>
            <a:ext cx="3841365" cy="2232793"/>
          </a:xfrm>
          <a:prstGeom prst="rect">
            <a:avLst/>
          </a:prstGeom>
        </p:spPr>
      </p:pic>
    </p:spTree>
    <p:extLst>
      <p:ext uri="{BB962C8B-B14F-4D97-AF65-F5344CB8AC3E}">
        <p14:creationId xmlns:p14="http://schemas.microsoft.com/office/powerpoint/2010/main" val="438552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handling</a:t>
            </a:r>
            <a:endParaRPr lang="en-GB" dirty="0"/>
          </a:p>
        </p:txBody>
      </p:sp>
      <p:pic>
        <p:nvPicPr>
          <p:cNvPr id="3" name="Picture 2" descr="myViewBoard Original Content - myViewBoard"/>
          <p:cNvPicPr>
            <a:picLocks noChangeAspect="1"/>
          </p:cNvPicPr>
          <p:nvPr/>
        </p:nvPicPr>
        <p:blipFill rotWithShape="1">
          <a:blip r:embed="rId2">
            <a:extLst>
              <a:ext uri="{28A0092B-C50C-407E-A947-70E740481C1C}">
                <a14:useLocalDpi xmlns:a14="http://schemas.microsoft.com/office/drawing/2010/main" val="0"/>
              </a:ext>
            </a:extLst>
          </a:blip>
          <a:srcRect l="2690" t="5148" b="16047"/>
          <a:stretch/>
        </p:blipFill>
        <p:spPr>
          <a:xfrm>
            <a:off x="1205423" y="1654515"/>
            <a:ext cx="3678535" cy="1995982"/>
          </a:xfrm>
          <a:prstGeom prst="rect">
            <a:avLst/>
          </a:prstGeom>
        </p:spPr>
      </p:pic>
      <p:pic>
        <p:nvPicPr>
          <p:cNvPr id="4" name="Picture 3" descr="PLASTINGLISH - Visual Arts -: June 2014"/>
          <p:cNvPicPr>
            <a:picLocks noChangeAspect="1"/>
          </p:cNvPicPr>
          <p:nvPr/>
        </p:nvPicPr>
        <p:blipFill rotWithShape="1">
          <a:blip r:embed="rId3" cstate="print">
            <a:extLst>
              <a:ext uri="{28A0092B-C50C-407E-A947-70E740481C1C}">
                <a14:useLocalDpi xmlns:a14="http://schemas.microsoft.com/office/drawing/2010/main" val="0"/>
              </a:ext>
            </a:extLst>
          </a:blip>
          <a:srcRect b="9190"/>
          <a:stretch/>
        </p:blipFill>
        <p:spPr>
          <a:xfrm>
            <a:off x="6786530" y="1270000"/>
            <a:ext cx="2976246" cy="2104611"/>
          </a:xfrm>
          <a:prstGeom prst="rect">
            <a:avLst/>
          </a:prstGeom>
        </p:spPr>
      </p:pic>
      <p:pic>
        <p:nvPicPr>
          <p:cNvPr id="5" name="Picture 4" descr="3rd Grade Math Worksheet | Free Math Worksheets, Word Problems and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423" y="4342789"/>
            <a:ext cx="3150446" cy="2362835"/>
          </a:xfrm>
          <a:prstGeom prst="rect">
            <a:avLst/>
          </a:prstGeom>
        </p:spPr>
      </p:pic>
      <p:sp>
        <p:nvSpPr>
          <p:cNvPr id="7" name="AutoShape 2" descr="What is a Bar Chart? - Twink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What is a Bar Chart? - Twink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9897" y="4342789"/>
            <a:ext cx="2249513" cy="1916252"/>
          </a:xfrm>
          <a:prstGeom prst="rect">
            <a:avLst/>
          </a:prstGeom>
        </p:spPr>
      </p:pic>
    </p:spTree>
    <p:extLst>
      <p:ext uri="{BB962C8B-B14F-4D97-AF65-F5344CB8AC3E}">
        <p14:creationId xmlns:p14="http://schemas.microsoft.com/office/powerpoint/2010/main" val="2456771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Measures</a:t>
            </a:r>
            <a:endParaRPr lang="en-GB" dirty="0"/>
          </a:p>
        </p:txBody>
      </p:sp>
      <p:pic>
        <p:nvPicPr>
          <p:cNvPr id="3" name="Picture 2" descr="Free vector graphic: Ruler, Straight Edge, Maths, Tool - Free Image 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723" y="821115"/>
            <a:ext cx="4427913" cy="2218569"/>
          </a:xfrm>
          <a:prstGeom prst="rect">
            <a:avLst/>
          </a:prstGeom>
        </p:spPr>
      </p:pic>
      <p:pic>
        <p:nvPicPr>
          <p:cNvPr id="4" name="Picture 3" descr="Scales,justice,red,balance,law - free image from needpix.c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1519842"/>
            <a:ext cx="3080019" cy="2661329"/>
          </a:xfrm>
          <a:prstGeom prst="rect">
            <a:avLst/>
          </a:prstGeom>
        </p:spPr>
      </p:pic>
      <p:pic>
        <p:nvPicPr>
          <p:cNvPr id="5" name="Picture 4" descr="Living Rootless: Portability: World Clock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892" y="2850506"/>
            <a:ext cx="3613496" cy="3613496"/>
          </a:xfrm>
          <a:prstGeom prst="rect">
            <a:avLst/>
          </a:prstGeom>
        </p:spPr>
      </p:pic>
      <p:sp>
        <p:nvSpPr>
          <p:cNvPr id="6" name="TextBox 5"/>
          <p:cNvSpPr txBox="1"/>
          <p:nvPr/>
        </p:nvSpPr>
        <p:spPr>
          <a:xfrm>
            <a:off x="8512233" y="3840480"/>
            <a:ext cx="2244436" cy="369332"/>
          </a:xfrm>
          <a:prstGeom prst="rect">
            <a:avLst/>
          </a:prstGeom>
          <a:noFill/>
        </p:spPr>
        <p:txBody>
          <a:bodyPr wrap="square" rtlCol="0">
            <a:spAutoFit/>
          </a:bodyPr>
          <a:lstStyle/>
          <a:p>
            <a:r>
              <a:rPr lang="en-GB" dirty="0" smtClean="0"/>
              <a:t>length</a:t>
            </a:r>
            <a:endParaRPr lang="en-GB" dirty="0"/>
          </a:p>
        </p:txBody>
      </p:sp>
      <p:sp>
        <p:nvSpPr>
          <p:cNvPr id="7" name="TextBox 6"/>
          <p:cNvSpPr txBox="1"/>
          <p:nvPr/>
        </p:nvSpPr>
        <p:spPr>
          <a:xfrm>
            <a:off x="8063345" y="6184669"/>
            <a:ext cx="1612670" cy="369332"/>
          </a:xfrm>
          <a:prstGeom prst="rect">
            <a:avLst/>
          </a:prstGeom>
          <a:noFill/>
        </p:spPr>
        <p:txBody>
          <a:bodyPr wrap="square" rtlCol="0">
            <a:spAutoFit/>
          </a:bodyPr>
          <a:lstStyle/>
          <a:p>
            <a:r>
              <a:rPr lang="en-GB" dirty="0" smtClean="0"/>
              <a:t>time</a:t>
            </a:r>
            <a:endParaRPr lang="en-GB" dirty="0"/>
          </a:p>
        </p:txBody>
      </p:sp>
      <p:sp>
        <p:nvSpPr>
          <p:cNvPr id="8" name="TextBox 7"/>
          <p:cNvSpPr txBox="1"/>
          <p:nvPr/>
        </p:nvSpPr>
        <p:spPr>
          <a:xfrm>
            <a:off x="831273" y="4422371"/>
            <a:ext cx="2626822" cy="369332"/>
          </a:xfrm>
          <a:prstGeom prst="rect">
            <a:avLst/>
          </a:prstGeom>
          <a:noFill/>
        </p:spPr>
        <p:txBody>
          <a:bodyPr wrap="square" rtlCol="0">
            <a:spAutoFit/>
          </a:bodyPr>
          <a:lstStyle/>
          <a:p>
            <a:r>
              <a:rPr lang="en-GB" dirty="0" smtClean="0"/>
              <a:t>Mass</a:t>
            </a:r>
            <a:endParaRPr lang="en-GB" dirty="0"/>
          </a:p>
        </p:txBody>
      </p:sp>
      <p:pic>
        <p:nvPicPr>
          <p:cNvPr id="11" name="Picture 10" descr="Clipart - measuring cup - colour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273" y="5091413"/>
            <a:ext cx="1504371" cy="1489954"/>
          </a:xfrm>
          <a:prstGeom prst="rect">
            <a:avLst/>
          </a:prstGeom>
        </p:spPr>
      </p:pic>
      <p:sp>
        <p:nvSpPr>
          <p:cNvPr id="12" name="TextBox 11"/>
          <p:cNvSpPr txBox="1"/>
          <p:nvPr/>
        </p:nvSpPr>
        <p:spPr>
          <a:xfrm>
            <a:off x="2593571" y="6184669"/>
            <a:ext cx="1845425" cy="369332"/>
          </a:xfrm>
          <a:prstGeom prst="rect">
            <a:avLst/>
          </a:prstGeom>
          <a:noFill/>
        </p:spPr>
        <p:txBody>
          <a:bodyPr wrap="square" rtlCol="0">
            <a:spAutoFit/>
          </a:bodyPr>
          <a:lstStyle/>
          <a:p>
            <a:r>
              <a:rPr lang="en-GB" dirty="0" smtClean="0"/>
              <a:t>capacity</a:t>
            </a:r>
            <a:endParaRPr lang="en-GB" dirty="0"/>
          </a:p>
        </p:txBody>
      </p:sp>
    </p:spTree>
    <p:extLst>
      <p:ext uri="{BB962C8B-B14F-4D97-AF65-F5344CB8AC3E}">
        <p14:creationId xmlns:p14="http://schemas.microsoft.com/office/powerpoint/2010/main" val="3838150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Shape</a:t>
            </a:r>
            <a:endParaRPr lang="en-GB" dirty="0"/>
          </a:p>
        </p:txBody>
      </p:sp>
      <p:sp>
        <p:nvSpPr>
          <p:cNvPr id="3" name="TextBox 2"/>
          <p:cNvSpPr txBox="1"/>
          <p:nvPr/>
        </p:nvSpPr>
        <p:spPr>
          <a:xfrm>
            <a:off x="1463040" y="1778923"/>
            <a:ext cx="7631084" cy="461665"/>
          </a:xfrm>
          <a:prstGeom prst="rect">
            <a:avLst/>
          </a:prstGeom>
          <a:noFill/>
        </p:spPr>
        <p:txBody>
          <a:bodyPr wrap="square" rtlCol="0">
            <a:spAutoFit/>
          </a:bodyPr>
          <a:lstStyle/>
          <a:p>
            <a:r>
              <a:rPr lang="en-GB" sz="2400" dirty="0" smtClean="0"/>
              <a:t>Name and describe 2D and 3D shapes</a:t>
            </a:r>
            <a:endParaRPr lang="en-GB" sz="2400" dirty="0"/>
          </a:p>
        </p:txBody>
      </p:sp>
      <p:pic>
        <p:nvPicPr>
          <p:cNvPr id="4" name="Picture 3" descr="2 D Shape Games, Sorting Mats, Printables, Flash Cards, Puzzles, Memory ..."/>
          <p:cNvPicPr>
            <a:picLocks noChangeAspect="1"/>
          </p:cNvPicPr>
          <p:nvPr/>
        </p:nvPicPr>
        <p:blipFill rotWithShape="1">
          <a:blip r:embed="rId2">
            <a:extLst>
              <a:ext uri="{28A0092B-C50C-407E-A947-70E740481C1C}">
                <a14:useLocalDpi xmlns:a14="http://schemas.microsoft.com/office/drawing/2010/main" val="0"/>
              </a:ext>
            </a:extLst>
          </a:blip>
          <a:srcRect t="9301" b="7504"/>
          <a:stretch/>
        </p:blipFill>
        <p:spPr>
          <a:xfrm>
            <a:off x="833582" y="2776449"/>
            <a:ext cx="4445000" cy="3004243"/>
          </a:xfrm>
          <a:prstGeom prst="rect">
            <a:avLst/>
          </a:prstGeom>
        </p:spPr>
      </p:pic>
      <p:pic>
        <p:nvPicPr>
          <p:cNvPr id="5" name="Picture 4" descr="model-raw : Free Download, Borrow, and Streaming : Internet Arch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582" y="2009755"/>
            <a:ext cx="4131425" cy="4131425"/>
          </a:xfrm>
          <a:prstGeom prst="rect">
            <a:avLst/>
          </a:prstGeom>
        </p:spPr>
      </p:pic>
      <p:sp>
        <p:nvSpPr>
          <p:cNvPr id="6" name="TextBox 5"/>
          <p:cNvSpPr txBox="1"/>
          <p:nvPr/>
        </p:nvSpPr>
        <p:spPr>
          <a:xfrm>
            <a:off x="8429914" y="440095"/>
            <a:ext cx="2164311" cy="2677656"/>
          </a:xfrm>
          <a:prstGeom prst="rect">
            <a:avLst/>
          </a:prstGeom>
          <a:noFill/>
        </p:spPr>
        <p:txBody>
          <a:bodyPr wrap="square" rtlCol="0">
            <a:spAutoFit/>
          </a:bodyPr>
          <a:lstStyle/>
          <a:p>
            <a:r>
              <a:rPr lang="en-GB" sz="2800" dirty="0" smtClean="0"/>
              <a:t>face</a:t>
            </a:r>
          </a:p>
          <a:p>
            <a:r>
              <a:rPr lang="en-GB" sz="2800" dirty="0" smtClean="0"/>
              <a:t>vertices</a:t>
            </a:r>
          </a:p>
          <a:p>
            <a:r>
              <a:rPr lang="en-GB" sz="2800" dirty="0" smtClean="0"/>
              <a:t>edge</a:t>
            </a:r>
          </a:p>
          <a:p>
            <a:r>
              <a:rPr lang="en-GB" sz="2800" dirty="0" smtClean="0"/>
              <a:t>curved</a:t>
            </a:r>
          </a:p>
          <a:p>
            <a:r>
              <a:rPr lang="en-GB" sz="2800" dirty="0" smtClean="0"/>
              <a:t>flat</a:t>
            </a:r>
          </a:p>
          <a:p>
            <a:r>
              <a:rPr lang="en-GB" sz="2800" dirty="0" smtClean="0"/>
              <a:t>surface</a:t>
            </a:r>
            <a:endParaRPr lang="en-GB" sz="2800" dirty="0"/>
          </a:p>
        </p:txBody>
      </p:sp>
    </p:spTree>
    <p:extLst>
      <p:ext uri="{BB962C8B-B14F-4D97-AF65-F5344CB8AC3E}">
        <p14:creationId xmlns:p14="http://schemas.microsoft.com/office/powerpoint/2010/main" val="3238773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Fluency</a:t>
            </a:r>
            <a:endParaRPr lang="en-GB" dirty="0"/>
          </a:p>
        </p:txBody>
      </p:sp>
      <p:sp>
        <p:nvSpPr>
          <p:cNvPr id="3" name="Content Placeholder 2"/>
          <p:cNvSpPr>
            <a:spLocks noGrp="1"/>
          </p:cNvSpPr>
          <p:nvPr>
            <p:ph idx="1"/>
          </p:nvPr>
        </p:nvSpPr>
        <p:spPr>
          <a:xfrm>
            <a:off x="584971" y="1421680"/>
            <a:ext cx="8596668" cy="3880773"/>
          </a:xfrm>
        </p:spPr>
        <p:txBody>
          <a:bodyPr>
            <a:normAutofit/>
          </a:bodyPr>
          <a:lstStyle/>
          <a:p>
            <a:r>
              <a:rPr lang="en-GB" sz="2400" dirty="0" smtClean="0"/>
              <a:t>Children spend 10-15 minutes per day on Maths fluency.</a:t>
            </a:r>
          </a:p>
          <a:p>
            <a:r>
              <a:rPr lang="en-GB" sz="2400" dirty="0" smtClean="0"/>
              <a:t>Revisit previous maths learning </a:t>
            </a:r>
          </a:p>
          <a:p>
            <a:r>
              <a:rPr lang="en-GB" sz="2400" dirty="0" smtClean="0"/>
              <a:t>Develop quick recall of number facts.</a:t>
            </a:r>
          </a:p>
          <a:p>
            <a:pPr marL="0" indent="0">
              <a:buNone/>
            </a:pP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971" y="3362066"/>
            <a:ext cx="2958405" cy="2209673"/>
          </a:xfrm>
          <a:prstGeom prst="rect">
            <a:avLst/>
          </a:prstGeom>
        </p:spPr>
      </p:pic>
      <p:sp>
        <p:nvSpPr>
          <p:cNvPr id="5" name="AutoShape 2" descr="Private Maths and English Tuition East and West Sussex | Discover and 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843" y="4835924"/>
            <a:ext cx="7291861" cy="1724106"/>
          </a:xfrm>
          <a:prstGeom prst="rect">
            <a:avLst/>
          </a:prstGeom>
        </p:spPr>
      </p:pic>
    </p:spTree>
    <p:extLst>
      <p:ext uri="{BB962C8B-B14F-4D97-AF65-F5344CB8AC3E}">
        <p14:creationId xmlns:p14="http://schemas.microsoft.com/office/powerpoint/2010/main" val="4089075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Learning</a:t>
            </a:r>
            <a:endParaRPr lang="en-GB" dirty="0"/>
          </a:p>
        </p:txBody>
      </p:sp>
      <p:sp>
        <p:nvSpPr>
          <p:cNvPr id="3" name="Content Placeholder 2"/>
          <p:cNvSpPr>
            <a:spLocks noGrp="1"/>
          </p:cNvSpPr>
          <p:nvPr>
            <p:ph idx="1"/>
          </p:nvPr>
        </p:nvSpPr>
        <p:spPr>
          <a:xfrm>
            <a:off x="677334" y="1431637"/>
            <a:ext cx="8596668" cy="4609726"/>
          </a:xfrm>
        </p:spPr>
        <p:txBody>
          <a:bodyPr>
            <a:normAutofit/>
          </a:bodyPr>
          <a:lstStyle/>
          <a:p>
            <a:r>
              <a:rPr lang="en-GB" sz="2400" dirty="0" smtClean="0"/>
              <a:t>Maths choices on Home Learning Grid</a:t>
            </a:r>
          </a:p>
          <a:p>
            <a:r>
              <a:rPr lang="en-GB" sz="2400" dirty="0" smtClean="0"/>
              <a:t>Weekly homework – using board games for younger children, My Maths computer program (completing tasks set by teachers), Times Tables </a:t>
            </a:r>
            <a:r>
              <a:rPr lang="en-GB" sz="2400" dirty="0" err="1" smtClean="0"/>
              <a:t>Rockstars</a:t>
            </a:r>
            <a:r>
              <a:rPr lang="en-GB" sz="2400" dirty="0" smtClean="0"/>
              <a:t> and </a:t>
            </a:r>
            <a:r>
              <a:rPr lang="en-GB" sz="2400" dirty="0" err="1" smtClean="0"/>
              <a:t>Numbots</a:t>
            </a:r>
            <a:r>
              <a:rPr lang="en-GB" sz="2400" dirty="0" smtClean="0"/>
              <a:t> online maths.</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05" y="3917659"/>
            <a:ext cx="3971052" cy="19422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328" y="3917659"/>
            <a:ext cx="5202903" cy="1942228"/>
          </a:xfrm>
          <a:prstGeom prst="rect">
            <a:avLst/>
          </a:prstGeom>
        </p:spPr>
      </p:pic>
    </p:spTree>
    <p:extLst>
      <p:ext uri="{BB962C8B-B14F-4D97-AF65-F5344CB8AC3E}">
        <p14:creationId xmlns:p14="http://schemas.microsoft.com/office/powerpoint/2010/main" val="158212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ways to support your child at home.</a:t>
            </a:r>
            <a:endParaRPr lang="en-GB" dirty="0"/>
          </a:p>
        </p:txBody>
      </p:sp>
      <p:sp>
        <p:nvSpPr>
          <p:cNvPr id="3" name="Content Placeholder 2"/>
          <p:cNvSpPr>
            <a:spLocks noGrp="1"/>
          </p:cNvSpPr>
          <p:nvPr>
            <p:ph idx="1"/>
          </p:nvPr>
        </p:nvSpPr>
        <p:spPr/>
        <p:txBody>
          <a:bodyPr>
            <a:noAutofit/>
          </a:bodyPr>
          <a:lstStyle/>
          <a:p>
            <a:r>
              <a:rPr lang="en-GB" sz="2400" dirty="0" smtClean="0"/>
              <a:t>Cooking – uses variety of Maths skills in real life contexts – such as weighing, reading a scale and time.</a:t>
            </a:r>
          </a:p>
          <a:p>
            <a:r>
              <a:rPr lang="en-GB" sz="2400" dirty="0" smtClean="0"/>
              <a:t>Playing board games – dice reinforce </a:t>
            </a:r>
            <a:r>
              <a:rPr lang="en-GB" sz="2400" dirty="0" err="1" smtClean="0"/>
              <a:t>subitising</a:t>
            </a:r>
            <a:r>
              <a:rPr lang="en-GB" sz="2400" dirty="0" smtClean="0"/>
              <a:t> skills, moving counters 1:1 correspondence, snakes and ladders develops number recognition, addition and subtraction.</a:t>
            </a:r>
          </a:p>
          <a:p>
            <a:r>
              <a:rPr lang="en-GB" sz="2400" dirty="0" smtClean="0"/>
              <a:t>Card games and dominoes.</a:t>
            </a:r>
          </a:p>
          <a:p>
            <a:r>
              <a:rPr lang="en-GB" sz="2400" dirty="0" smtClean="0"/>
              <a:t>Looking at clocks at home – analogue and digital.</a:t>
            </a:r>
          </a:p>
          <a:p>
            <a:r>
              <a:rPr lang="en-GB" sz="2400" dirty="0" smtClean="0"/>
              <a:t>Money – playing shopping games and giving children opportunities to use money in real life situations.</a:t>
            </a:r>
          </a:p>
          <a:p>
            <a:r>
              <a:rPr lang="en-GB" sz="2400" dirty="0" smtClean="0"/>
              <a:t>BBC </a:t>
            </a:r>
            <a:r>
              <a:rPr lang="en-GB" sz="2400" dirty="0" err="1" smtClean="0"/>
              <a:t>Bitesize</a:t>
            </a:r>
            <a:r>
              <a:rPr lang="en-GB" sz="2400" dirty="0" smtClean="0"/>
              <a:t>.</a:t>
            </a:r>
            <a:endParaRPr lang="en-GB" sz="2400" dirty="0"/>
          </a:p>
        </p:txBody>
      </p:sp>
    </p:spTree>
    <p:extLst>
      <p:ext uri="{BB962C8B-B14F-4D97-AF65-F5344CB8AC3E}">
        <p14:creationId xmlns:p14="http://schemas.microsoft.com/office/powerpoint/2010/main" val="3658333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02" y="534737"/>
            <a:ext cx="8880071" cy="5693866"/>
          </a:xfrm>
          <a:prstGeom prst="rect">
            <a:avLst/>
          </a:prstGeom>
          <a:noFill/>
        </p:spPr>
        <p:txBody>
          <a:bodyPr wrap="square" rtlCol="0">
            <a:spAutoFit/>
          </a:bodyPr>
          <a:lstStyle/>
          <a:p>
            <a:r>
              <a:rPr lang="en-GB" sz="2800" i="1" dirty="0"/>
              <a:t>Our aim at St Alban and St Stephen Primary School is that children will learn to be confident in exploring and using a wide range of maths skills that they can build on in their future learning and use in their adult lives.</a:t>
            </a:r>
            <a:endParaRPr lang="en-GB" sz="2800" dirty="0"/>
          </a:p>
          <a:p>
            <a:r>
              <a:rPr lang="en-GB" sz="2800" i="1" dirty="0"/>
              <a:t>The purpose of Maths is the pursuit for truth and the thinking skills developed through the Maths Curriculum should inspire learners to be innovative, creative, critical and analytical learners.   Enjoying the beauty of Maths enables learners to engage with the transcendent dimensions of life.  It will inspire them to become the pioneers and inventors of today and the future.</a:t>
            </a:r>
            <a:endParaRPr lang="en-GB" sz="2800" dirty="0"/>
          </a:p>
        </p:txBody>
      </p:sp>
    </p:spTree>
    <p:extLst>
      <p:ext uri="{BB962C8B-B14F-4D97-AF65-F5344CB8AC3E}">
        <p14:creationId xmlns:p14="http://schemas.microsoft.com/office/powerpoint/2010/main" val="1987427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59" y="329362"/>
            <a:ext cx="8596668" cy="1320800"/>
          </a:xfrm>
        </p:spPr>
        <p:txBody>
          <a:bodyPr/>
          <a:lstStyle/>
          <a:p>
            <a:r>
              <a:rPr lang="en-GB" dirty="0" smtClean="0"/>
              <a:t>Making maths fun!</a:t>
            </a:r>
            <a:endParaRPr lang="en-GB" dirty="0"/>
          </a:p>
        </p:txBody>
      </p:sp>
      <p:sp>
        <p:nvSpPr>
          <p:cNvPr id="3" name="Content Placeholder 2"/>
          <p:cNvSpPr>
            <a:spLocks noGrp="1"/>
          </p:cNvSpPr>
          <p:nvPr>
            <p:ph idx="1"/>
          </p:nvPr>
        </p:nvSpPr>
        <p:spPr>
          <a:xfrm>
            <a:off x="346759" y="980902"/>
            <a:ext cx="8596668" cy="2723194"/>
          </a:xfrm>
        </p:spPr>
        <p:txBody>
          <a:bodyPr>
            <a:noAutofit/>
          </a:bodyPr>
          <a:lstStyle/>
          <a:p>
            <a:r>
              <a:rPr lang="en-GB" sz="2400" dirty="0" smtClean="0"/>
              <a:t>NSPCC Maths Day 2022.</a:t>
            </a:r>
          </a:p>
          <a:p>
            <a:r>
              <a:rPr lang="en-GB" sz="2400" dirty="0" smtClean="0"/>
              <a:t>Children dressed up with numbers and patterns.</a:t>
            </a:r>
          </a:p>
          <a:p>
            <a:r>
              <a:rPr lang="en-GB" sz="2400" dirty="0" smtClean="0"/>
              <a:t>Art activities with maths theme.</a:t>
            </a:r>
          </a:p>
          <a:p>
            <a:r>
              <a:rPr lang="en-GB" sz="2400" dirty="0" smtClean="0"/>
              <a:t>Maths stories.</a:t>
            </a:r>
          </a:p>
          <a:p>
            <a:r>
              <a:rPr lang="en-GB" sz="2400" dirty="0" smtClean="0"/>
              <a:t>Outdoor learning.</a:t>
            </a:r>
          </a:p>
          <a:p>
            <a:r>
              <a:rPr lang="en-GB" sz="2400" dirty="0" smtClean="0"/>
              <a:t>Maths Day 2023 – February </a:t>
            </a:r>
          </a:p>
          <a:p>
            <a:endParaRPr lang="en-GB" sz="2400" dirty="0" smtClean="0"/>
          </a:p>
        </p:txBody>
      </p:sp>
      <p:sp>
        <p:nvSpPr>
          <p:cNvPr id="4" name="AutoShape 2" descr="https://drive.google.com/thumbnail?id=14uEaoX2VwWqJKFob79_mL72uT0czGMgi&amp;authuser=0&amp;sz=w105-h70-c"/>
          <p:cNvSpPr>
            <a:spLocks noChangeAspect="1" noChangeArrowheads="1"/>
          </p:cNvSpPr>
          <p:nvPr/>
        </p:nvSpPr>
        <p:spPr bwMode="auto">
          <a:xfrm>
            <a:off x="155574" y="-144463"/>
            <a:ext cx="3848545" cy="38485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82" y="4071264"/>
            <a:ext cx="2627101" cy="1751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294" y="4632726"/>
            <a:ext cx="2491790" cy="18611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2358" y="3928600"/>
            <a:ext cx="2745233" cy="183015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0693" y="788978"/>
            <a:ext cx="2653152" cy="198167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9341692" y="3442457"/>
            <a:ext cx="2120845" cy="2120845"/>
          </a:xfrm>
          <a:prstGeom prst="rect">
            <a:avLst/>
          </a:prstGeom>
        </p:spPr>
      </p:pic>
    </p:spTree>
    <p:extLst>
      <p:ext uri="{BB962C8B-B14F-4D97-AF65-F5344CB8AC3E}">
        <p14:creationId xmlns:p14="http://schemas.microsoft.com/office/powerpoint/2010/main" val="2957404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9058" y="953146"/>
            <a:ext cx="7392691" cy="2308324"/>
          </a:xfrm>
          <a:prstGeom prst="rect">
            <a:avLst/>
          </a:prstGeom>
          <a:noFill/>
        </p:spPr>
        <p:txBody>
          <a:bodyPr wrap="square" rtlCol="0">
            <a:spAutoFit/>
          </a:bodyPr>
          <a:lstStyle/>
          <a:p>
            <a:pPr algn="ctr"/>
            <a:r>
              <a:rPr lang="en-GB" sz="3600" dirty="0" smtClean="0">
                <a:solidFill>
                  <a:schemeClr val="accent2"/>
                </a:solidFill>
              </a:rPr>
              <a:t>Thank you for listening.</a:t>
            </a:r>
          </a:p>
          <a:p>
            <a:pPr algn="ctr"/>
            <a:endParaRPr lang="en-GB" sz="3600" dirty="0">
              <a:solidFill>
                <a:schemeClr val="accent2"/>
              </a:solidFill>
            </a:endParaRPr>
          </a:p>
          <a:p>
            <a:pPr algn="ctr"/>
            <a:r>
              <a:rPr lang="en-GB" sz="3600" dirty="0" smtClean="0">
                <a:solidFill>
                  <a:schemeClr val="accent2"/>
                </a:solidFill>
              </a:rPr>
              <a:t>We are happy to answer any questions that you may have.</a:t>
            </a:r>
            <a:endParaRPr lang="en-GB" sz="3600" dirty="0">
              <a:solidFill>
                <a:schemeClr val="accent2"/>
              </a:solidFill>
            </a:endParaRPr>
          </a:p>
        </p:txBody>
      </p:sp>
    </p:spTree>
    <p:extLst>
      <p:ext uri="{BB962C8B-B14F-4D97-AF65-F5344CB8AC3E}">
        <p14:creationId xmlns:p14="http://schemas.microsoft.com/office/powerpoint/2010/main" val="1316821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children learn maths.</a:t>
            </a:r>
            <a:endParaRPr lang="en-GB" dirty="0"/>
          </a:p>
        </p:txBody>
      </p:sp>
      <p:sp>
        <p:nvSpPr>
          <p:cNvPr id="3" name="Content Placeholder 2"/>
          <p:cNvSpPr>
            <a:spLocks noGrp="1"/>
          </p:cNvSpPr>
          <p:nvPr>
            <p:ph idx="1"/>
          </p:nvPr>
        </p:nvSpPr>
        <p:spPr>
          <a:xfrm>
            <a:off x="677334" y="1930400"/>
            <a:ext cx="8596668" cy="3880773"/>
          </a:xfrm>
        </p:spPr>
        <p:txBody>
          <a:bodyPr>
            <a:normAutofit/>
          </a:bodyPr>
          <a:lstStyle/>
          <a:p>
            <a:r>
              <a:rPr lang="en-GB" sz="3200" dirty="0" smtClean="0"/>
              <a:t>Using practical mathematical resources</a:t>
            </a:r>
          </a:p>
          <a:p>
            <a:r>
              <a:rPr lang="en-GB" sz="3200" dirty="0" smtClean="0"/>
              <a:t>Exploring and investigating</a:t>
            </a:r>
          </a:p>
          <a:p>
            <a:r>
              <a:rPr lang="en-GB" sz="3200" dirty="0" smtClean="0"/>
              <a:t>Using Talk for Learning</a:t>
            </a:r>
          </a:p>
          <a:p>
            <a:r>
              <a:rPr lang="en-GB" sz="3200" dirty="0" smtClean="0"/>
              <a:t>Representing learning using pictures and then more abstract </a:t>
            </a:r>
          </a:p>
          <a:p>
            <a:pPr marL="0" indent="0">
              <a:buNone/>
            </a:pPr>
            <a:endParaRPr lang="en-GB" sz="3200" dirty="0"/>
          </a:p>
        </p:txBody>
      </p:sp>
    </p:spTree>
    <p:extLst>
      <p:ext uri="{BB962C8B-B14F-4D97-AF65-F5344CB8AC3E}">
        <p14:creationId xmlns:p14="http://schemas.microsoft.com/office/powerpoint/2010/main" val="226623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Herts for Learning Essential maths Scheme is used across the whole school.</a:t>
            </a:r>
            <a:endParaRPr lang="en-GB" dirty="0"/>
          </a:p>
        </p:txBody>
      </p:sp>
      <p:sp>
        <p:nvSpPr>
          <p:cNvPr id="3" name="Content Placeholder 2"/>
          <p:cNvSpPr>
            <a:spLocks noGrp="1"/>
          </p:cNvSpPr>
          <p:nvPr>
            <p:ph idx="1"/>
          </p:nvPr>
        </p:nvSpPr>
        <p:spPr>
          <a:xfrm>
            <a:off x="677334" y="1930401"/>
            <a:ext cx="8596668" cy="4673600"/>
          </a:xfrm>
        </p:spPr>
        <p:txBody>
          <a:bodyPr>
            <a:noAutofit/>
          </a:bodyPr>
          <a:lstStyle/>
          <a:p>
            <a:r>
              <a:rPr lang="en-GB" sz="2400" dirty="0" smtClean="0"/>
              <a:t>This scheme is used across both sites to ensure consistency and progression.</a:t>
            </a:r>
          </a:p>
          <a:p>
            <a:r>
              <a:rPr lang="en-GB" sz="2400" dirty="0" smtClean="0"/>
              <a:t>Scheme uses sequences of lessons for each year group.</a:t>
            </a:r>
          </a:p>
          <a:p>
            <a:r>
              <a:rPr lang="en-GB" sz="2400" dirty="0" smtClean="0"/>
              <a:t>High emphasis on using mathematical equipment for practical learning.</a:t>
            </a:r>
          </a:p>
          <a:p>
            <a:r>
              <a:rPr lang="en-GB" sz="2400" dirty="0" smtClean="0"/>
              <a:t>Problem solving skills embedded throughout.</a:t>
            </a:r>
          </a:p>
          <a:p>
            <a:r>
              <a:rPr lang="en-GB" sz="2400" dirty="0" smtClean="0"/>
              <a:t>Children learn to record using pictorial representations and more abstract recording e.g. number sentences.</a:t>
            </a:r>
          </a:p>
          <a:p>
            <a:r>
              <a:rPr lang="en-GB" sz="2400" dirty="0" smtClean="0"/>
              <a:t>Talk for learning also important – speaking frames support children’s use of mathematical language.</a:t>
            </a:r>
            <a:endParaRPr lang="en-GB" sz="2400" dirty="0"/>
          </a:p>
        </p:txBody>
      </p:sp>
    </p:spTree>
    <p:extLst>
      <p:ext uri="{BB962C8B-B14F-4D97-AF65-F5344CB8AC3E}">
        <p14:creationId xmlns:p14="http://schemas.microsoft.com/office/powerpoint/2010/main" val="673975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68" y="250727"/>
            <a:ext cx="8596668" cy="1320800"/>
          </a:xfrm>
        </p:spPr>
        <p:txBody>
          <a:bodyPr/>
          <a:lstStyle/>
          <a:p>
            <a:r>
              <a:rPr lang="en-GB" dirty="0" smtClean="0"/>
              <a:t>Our classroom environments</a:t>
            </a:r>
            <a:endParaRPr lang="en-GB" dirty="0"/>
          </a:p>
        </p:txBody>
      </p:sp>
      <p:sp>
        <p:nvSpPr>
          <p:cNvPr id="3" name="Content Placeholder 2"/>
          <p:cNvSpPr>
            <a:spLocks noGrp="1"/>
          </p:cNvSpPr>
          <p:nvPr>
            <p:ph idx="1"/>
          </p:nvPr>
        </p:nvSpPr>
        <p:spPr>
          <a:xfrm>
            <a:off x="352768" y="987584"/>
            <a:ext cx="8596668" cy="3880773"/>
          </a:xfrm>
        </p:spPr>
        <p:txBody>
          <a:bodyPr>
            <a:normAutofit/>
          </a:bodyPr>
          <a:lstStyle/>
          <a:p>
            <a:r>
              <a:rPr lang="en-GB" sz="2800" dirty="0" smtClean="0"/>
              <a:t>Children are encouraged to access wide range of resources independently.</a:t>
            </a:r>
          </a:p>
          <a:p>
            <a:r>
              <a:rPr lang="en-GB" sz="2800" dirty="0" smtClean="0"/>
              <a:t>Working walls and interactive maths displays encourage pupil learning.</a:t>
            </a:r>
            <a:endParaRPr lang="en-GB" sz="2800" dirty="0"/>
          </a:p>
        </p:txBody>
      </p:sp>
      <p:sp>
        <p:nvSpPr>
          <p:cNvPr id="5" name="TextBox 4"/>
          <p:cNvSpPr txBox="1"/>
          <p:nvPr/>
        </p:nvSpPr>
        <p:spPr>
          <a:xfrm>
            <a:off x="8836430" y="6026415"/>
            <a:ext cx="1012260" cy="369332"/>
          </a:xfrm>
          <a:prstGeom prst="rect">
            <a:avLst/>
          </a:prstGeom>
          <a:noFill/>
        </p:spPr>
        <p:txBody>
          <a:bodyPr wrap="square" rtlCol="0">
            <a:spAutoFit/>
          </a:bodyPr>
          <a:lstStyle/>
          <a:p>
            <a:r>
              <a:rPr lang="en-GB" dirty="0" smtClean="0"/>
              <a:t>Year 2</a:t>
            </a:r>
            <a:endParaRPr lang="en-GB" dirty="0"/>
          </a:p>
        </p:txBody>
      </p:sp>
      <p:sp>
        <p:nvSpPr>
          <p:cNvPr id="7" name="TextBox 6"/>
          <p:cNvSpPr txBox="1"/>
          <p:nvPr/>
        </p:nvSpPr>
        <p:spPr>
          <a:xfrm>
            <a:off x="970759" y="6041362"/>
            <a:ext cx="2314882" cy="369332"/>
          </a:xfrm>
          <a:prstGeom prst="rect">
            <a:avLst/>
          </a:prstGeom>
          <a:noFill/>
        </p:spPr>
        <p:txBody>
          <a:bodyPr wrap="square" rtlCol="0">
            <a:spAutoFit/>
          </a:bodyPr>
          <a:lstStyle/>
          <a:p>
            <a:r>
              <a:rPr lang="en-GB" dirty="0" smtClean="0"/>
              <a:t>Nursery</a:t>
            </a:r>
            <a:endParaRPr lang="en-GB" dirty="0"/>
          </a:p>
        </p:txBody>
      </p:sp>
      <p:sp>
        <p:nvSpPr>
          <p:cNvPr id="9" name="TextBox 8"/>
          <p:cNvSpPr txBox="1"/>
          <p:nvPr/>
        </p:nvSpPr>
        <p:spPr>
          <a:xfrm>
            <a:off x="6834519" y="5746738"/>
            <a:ext cx="1034391" cy="369332"/>
          </a:xfrm>
          <a:prstGeom prst="rect">
            <a:avLst/>
          </a:prstGeom>
          <a:noFill/>
        </p:spPr>
        <p:txBody>
          <a:bodyPr wrap="square" rtlCol="0">
            <a:spAutoFit/>
          </a:bodyPr>
          <a:lstStyle/>
          <a:p>
            <a:r>
              <a:rPr lang="en-GB" dirty="0" smtClean="0"/>
              <a:t>Year 1</a:t>
            </a:r>
            <a:endParaRPr lang="en-GB" dirty="0"/>
          </a:p>
        </p:txBody>
      </p:sp>
      <p:sp>
        <p:nvSpPr>
          <p:cNvPr id="11" name="TextBox 10"/>
          <p:cNvSpPr txBox="1"/>
          <p:nvPr/>
        </p:nvSpPr>
        <p:spPr>
          <a:xfrm>
            <a:off x="3867568" y="5761868"/>
            <a:ext cx="1463849" cy="369332"/>
          </a:xfrm>
          <a:prstGeom prst="rect">
            <a:avLst/>
          </a:prstGeom>
          <a:noFill/>
        </p:spPr>
        <p:txBody>
          <a:bodyPr wrap="square" rtlCol="0">
            <a:spAutoFit/>
          </a:bodyPr>
          <a:lstStyle/>
          <a:p>
            <a:r>
              <a:rPr lang="en-GB" dirty="0" smtClean="0"/>
              <a:t>Reception</a:t>
            </a: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011334" y="5075662"/>
            <a:ext cx="1741744" cy="1741744"/>
          </a:xfrm>
          <a:prstGeom prst="rect">
            <a:avLst/>
          </a:prstGeom>
        </p:spPr>
      </p:pic>
      <p:pic>
        <p:nvPicPr>
          <p:cNvPr id="15" name="Picture 14"/>
          <p:cNvPicPr>
            <a:picLocks noChangeAspect="1"/>
          </p:cNvPicPr>
          <p:nvPr/>
        </p:nvPicPr>
        <p:blipFill>
          <a:blip r:embed="rId3"/>
          <a:stretch>
            <a:fillRect/>
          </a:stretch>
        </p:blipFill>
        <p:spPr>
          <a:xfrm>
            <a:off x="8914514" y="2465206"/>
            <a:ext cx="3161168" cy="251905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9792251" y="127839"/>
            <a:ext cx="2245967" cy="224596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220273" y="3095318"/>
            <a:ext cx="2484072" cy="2484072"/>
          </a:xfrm>
          <a:prstGeom prst="rect">
            <a:avLst/>
          </a:prstGeom>
        </p:spPr>
      </p:pic>
      <p:pic>
        <p:nvPicPr>
          <p:cNvPr id="18" name="Picture 17"/>
          <p:cNvPicPr>
            <a:picLocks noChangeAspect="1"/>
          </p:cNvPicPr>
          <p:nvPr/>
        </p:nvPicPr>
        <p:blipFill>
          <a:blip r:embed="rId6"/>
          <a:stretch>
            <a:fillRect/>
          </a:stretch>
        </p:blipFill>
        <p:spPr>
          <a:xfrm>
            <a:off x="183449" y="3724734"/>
            <a:ext cx="2513433" cy="1878870"/>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2833541" y="3401684"/>
            <a:ext cx="3213050" cy="2399871"/>
          </a:xfrm>
          <a:prstGeom prst="rect">
            <a:avLst/>
          </a:prstGeom>
        </p:spPr>
      </p:pic>
    </p:spTree>
    <p:extLst>
      <p:ext uri="{BB962C8B-B14F-4D97-AF65-F5344CB8AC3E}">
        <p14:creationId xmlns:p14="http://schemas.microsoft.com/office/powerpoint/2010/main" val="2767939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84" y="501534"/>
            <a:ext cx="8596668" cy="1320800"/>
          </a:xfrm>
        </p:spPr>
        <p:txBody>
          <a:bodyPr/>
          <a:lstStyle/>
          <a:p>
            <a:r>
              <a:rPr lang="en-GB" dirty="0" smtClean="0"/>
              <a:t>Speaking frames</a:t>
            </a:r>
            <a:endParaRPr lang="en-GB" dirty="0"/>
          </a:p>
        </p:txBody>
      </p:sp>
      <p:pic>
        <p:nvPicPr>
          <p:cNvPr id="4" name="Content Placeholder 3"/>
          <p:cNvPicPr>
            <a:picLocks noGrp="1" noChangeAspect="1"/>
          </p:cNvPicPr>
          <p:nvPr>
            <p:ph idx="1"/>
          </p:nvPr>
        </p:nvPicPr>
        <p:blipFill>
          <a:blip r:embed="rId2"/>
          <a:stretch>
            <a:fillRect/>
          </a:stretch>
        </p:blipFill>
        <p:spPr>
          <a:xfrm>
            <a:off x="677966" y="3439833"/>
            <a:ext cx="8596105" cy="1322947"/>
          </a:xfrm>
          <a:prstGeom prst="rect">
            <a:avLst/>
          </a:prstGeom>
        </p:spPr>
      </p:pic>
      <p:pic>
        <p:nvPicPr>
          <p:cNvPr id="3" name="Picture 2"/>
          <p:cNvPicPr>
            <a:picLocks noChangeAspect="1"/>
          </p:cNvPicPr>
          <p:nvPr/>
        </p:nvPicPr>
        <p:blipFill>
          <a:blip r:embed="rId3"/>
          <a:stretch>
            <a:fillRect/>
          </a:stretch>
        </p:blipFill>
        <p:spPr>
          <a:xfrm>
            <a:off x="677334" y="1270000"/>
            <a:ext cx="9045516" cy="4905848"/>
          </a:xfrm>
          <a:prstGeom prst="rect">
            <a:avLst/>
          </a:prstGeom>
        </p:spPr>
      </p:pic>
    </p:spTree>
    <p:extLst>
      <p:ext uri="{BB962C8B-B14F-4D97-AF65-F5344CB8AC3E}">
        <p14:creationId xmlns:p14="http://schemas.microsoft.com/office/powerpoint/2010/main" val="3812921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971" y="352072"/>
            <a:ext cx="8596668" cy="1320800"/>
          </a:xfrm>
        </p:spPr>
        <p:txBody>
          <a:bodyPr/>
          <a:lstStyle/>
          <a:p>
            <a:r>
              <a:rPr lang="en-GB" dirty="0" smtClean="0"/>
              <a:t>Maths in Early Years Foundation Stage</a:t>
            </a:r>
            <a:endParaRPr lang="en-GB" dirty="0"/>
          </a:p>
        </p:txBody>
      </p:sp>
      <p:sp>
        <p:nvSpPr>
          <p:cNvPr id="3" name="Content Placeholder 2"/>
          <p:cNvSpPr>
            <a:spLocks noGrp="1"/>
          </p:cNvSpPr>
          <p:nvPr>
            <p:ph idx="1"/>
          </p:nvPr>
        </p:nvSpPr>
        <p:spPr>
          <a:xfrm>
            <a:off x="451719" y="1175874"/>
            <a:ext cx="8596668" cy="2657217"/>
          </a:xfrm>
        </p:spPr>
        <p:txBody>
          <a:bodyPr>
            <a:normAutofit lnSpcReduction="10000"/>
          </a:bodyPr>
          <a:lstStyle/>
          <a:p>
            <a:r>
              <a:rPr lang="en-GB" sz="2400" dirty="0" smtClean="0"/>
              <a:t>Learning to </a:t>
            </a:r>
            <a:r>
              <a:rPr lang="en-GB" sz="2400" dirty="0" err="1" smtClean="0"/>
              <a:t>subitise</a:t>
            </a:r>
            <a:r>
              <a:rPr lang="en-GB" sz="2400" dirty="0" smtClean="0"/>
              <a:t> – recognising number patterns without needing to count.</a:t>
            </a:r>
          </a:p>
          <a:p>
            <a:r>
              <a:rPr lang="en-GB" sz="2400" dirty="0" smtClean="0"/>
              <a:t>Dice games and tens frames.</a:t>
            </a:r>
          </a:p>
          <a:p>
            <a:r>
              <a:rPr lang="en-GB" sz="2400" dirty="0" smtClean="0"/>
              <a:t>Using language to compare e.g. more, fewer, near, far.</a:t>
            </a:r>
          </a:p>
          <a:p>
            <a:r>
              <a:rPr lang="en-GB" sz="2400" dirty="0" smtClean="0"/>
              <a:t>Lots of opportunities for development of maths skills through Child Initiated Learning.</a:t>
            </a:r>
          </a:p>
          <a:p>
            <a:endParaRPr lang="en-GB" dirty="0"/>
          </a:p>
        </p:txBody>
      </p:sp>
      <p:pic>
        <p:nvPicPr>
          <p:cNvPr id="4" name="Picture 3" descr="Diceware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5" y="3927950"/>
            <a:ext cx="2779485" cy="1866887"/>
          </a:xfrm>
          <a:prstGeom prst="rect">
            <a:avLst/>
          </a:prstGeom>
        </p:spPr>
      </p:pic>
      <p:pic>
        <p:nvPicPr>
          <p:cNvPr id="5" name="Picture 4" descr="Math on a Budget: Cheap 10 Frames for Manipulatives – T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945" y="4462962"/>
            <a:ext cx="3105456" cy="23912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1352" y="3989250"/>
            <a:ext cx="2586601" cy="193196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8387" y="4462962"/>
            <a:ext cx="2974666" cy="222181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4002" y="2170029"/>
            <a:ext cx="2749051" cy="205330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8935" y="94544"/>
            <a:ext cx="1835856" cy="1835856"/>
          </a:xfrm>
          <a:prstGeom prst="rect">
            <a:avLst/>
          </a:prstGeom>
        </p:spPr>
      </p:pic>
    </p:spTree>
    <p:extLst>
      <p:ext uri="{BB962C8B-B14F-4D97-AF65-F5344CB8AC3E}">
        <p14:creationId xmlns:p14="http://schemas.microsoft.com/office/powerpoint/2010/main" val="1222688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97" y="268778"/>
            <a:ext cx="8596668" cy="1320800"/>
          </a:xfrm>
        </p:spPr>
        <p:txBody>
          <a:bodyPr/>
          <a:lstStyle/>
          <a:p>
            <a:r>
              <a:rPr lang="en-GB" dirty="0" smtClean="0"/>
              <a:t>Maths in Key Stage 1</a:t>
            </a:r>
            <a:endParaRPr lang="en-GB" dirty="0"/>
          </a:p>
        </p:txBody>
      </p:sp>
      <p:sp>
        <p:nvSpPr>
          <p:cNvPr id="3" name="Content Placeholder 2"/>
          <p:cNvSpPr>
            <a:spLocks noGrp="1"/>
          </p:cNvSpPr>
          <p:nvPr>
            <p:ph idx="1"/>
          </p:nvPr>
        </p:nvSpPr>
        <p:spPr>
          <a:xfrm>
            <a:off x="261697" y="1114829"/>
            <a:ext cx="8941493" cy="4535835"/>
          </a:xfrm>
        </p:spPr>
        <p:txBody>
          <a:bodyPr>
            <a:normAutofit/>
          </a:bodyPr>
          <a:lstStyle/>
          <a:p>
            <a:r>
              <a:rPr lang="en-GB" sz="2400" dirty="0" smtClean="0"/>
              <a:t>Continue to develop </a:t>
            </a:r>
            <a:r>
              <a:rPr lang="en-GB" sz="2400" dirty="0" err="1" smtClean="0"/>
              <a:t>subitising</a:t>
            </a:r>
            <a:r>
              <a:rPr lang="en-GB" sz="2400" dirty="0" smtClean="0"/>
              <a:t> skills – e.g. with tens frames</a:t>
            </a:r>
          </a:p>
          <a:p>
            <a:r>
              <a:rPr lang="en-GB" sz="2400" dirty="0" smtClean="0"/>
              <a:t>Representing and regrouping numbers in different ways</a:t>
            </a:r>
          </a:p>
          <a:p>
            <a:r>
              <a:rPr lang="en-GB" sz="2400" dirty="0" smtClean="0"/>
              <a:t>Place value – what each digit represent in a 2 digit number</a:t>
            </a:r>
          </a:p>
          <a:p>
            <a:r>
              <a:rPr lang="en-GB" sz="2400" dirty="0" smtClean="0"/>
              <a:t>Recognising odd and even numbers.</a:t>
            </a:r>
          </a:p>
          <a:p>
            <a:r>
              <a:rPr lang="en-GB" sz="2400" dirty="0" smtClean="0"/>
              <a:t>Discovering link between addition and subtraction.</a:t>
            </a:r>
          </a:p>
          <a:p>
            <a:r>
              <a:rPr lang="en-GB" sz="2400" dirty="0" smtClean="0"/>
              <a:t>Practical multiplication and division – grouping and arrays</a:t>
            </a:r>
          </a:p>
          <a:p>
            <a:endParaRPr lang="en-GB" sz="24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8425" y="140287"/>
            <a:ext cx="2766037" cy="20659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665628" y="3219222"/>
            <a:ext cx="2529842" cy="18895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6966" y="4596594"/>
            <a:ext cx="2531687" cy="189095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7800" y="4164008"/>
            <a:ext cx="3026628" cy="2260629"/>
          </a:xfrm>
          <a:prstGeom prst="rect">
            <a:avLst/>
          </a:prstGeom>
        </p:spPr>
      </p:pic>
    </p:spTree>
    <p:extLst>
      <p:ext uri="{BB962C8B-B14F-4D97-AF65-F5344CB8AC3E}">
        <p14:creationId xmlns:p14="http://schemas.microsoft.com/office/powerpoint/2010/main" val="3102297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10" y="330442"/>
            <a:ext cx="8596668" cy="1320800"/>
          </a:xfrm>
        </p:spPr>
        <p:txBody>
          <a:bodyPr/>
          <a:lstStyle/>
          <a:p>
            <a:r>
              <a:rPr lang="en-GB" dirty="0" smtClean="0"/>
              <a:t>Numicon</a:t>
            </a:r>
            <a:endParaRPr lang="en-GB" dirty="0"/>
          </a:p>
        </p:txBody>
      </p:sp>
      <p:sp>
        <p:nvSpPr>
          <p:cNvPr id="4" name="AutoShape 2" descr="Private Maths and English Tuition East and West Sussex | Discover and 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016" y="1706242"/>
            <a:ext cx="4305155" cy="24642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4865894"/>
            <a:ext cx="6456039" cy="14729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244" y="4034151"/>
            <a:ext cx="2731864" cy="2046261"/>
          </a:xfrm>
          <a:prstGeom prst="rect">
            <a:avLst/>
          </a:prstGeom>
        </p:spPr>
      </p:pic>
      <p:sp>
        <p:nvSpPr>
          <p:cNvPr id="8" name="TextBox 7"/>
          <p:cNvSpPr txBox="1"/>
          <p:nvPr/>
        </p:nvSpPr>
        <p:spPr>
          <a:xfrm>
            <a:off x="460375" y="4308529"/>
            <a:ext cx="3429700" cy="461665"/>
          </a:xfrm>
          <a:prstGeom prst="rect">
            <a:avLst/>
          </a:prstGeom>
          <a:noFill/>
        </p:spPr>
        <p:txBody>
          <a:bodyPr wrap="square" rtlCol="0">
            <a:spAutoFit/>
          </a:bodyPr>
          <a:lstStyle/>
          <a:p>
            <a:r>
              <a:rPr lang="en-GB" sz="2400" dirty="0" smtClean="0"/>
              <a:t>Odd and even numbers</a:t>
            </a:r>
            <a:endParaRPr lang="en-GB" sz="2400" dirty="0"/>
          </a:p>
        </p:txBody>
      </p:sp>
      <p:sp>
        <p:nvSpPr>
          <p:cNvPr id="9" name="TextBox 8"/>
          <p:cNvSpPr txBox="1"/>
          <p:nvPr/>
        </p:nvSpPr>
        <p:spPr>
          <a:xfrm>
            <a:off x="1295869" y="1051520"/>
            <a:ext cx="4447231" cy="461665"/>
          </a:xfrm>
          <a:prstGeom prst="rect">
            <a:avLst/>
          </a:prstGeom>
          <a:noFill/>
        </p:spPr>
        <p:txBody>
          <a:bodyPr wrap="square" rtlCol="0">
            <a:spAutoFit/>
          </a:bodyPr>
          <a:lstStyle/>
          <a:p>
            <a:r>
              <a:rPr lang="en-GB" sz="2400" dirty="0" smtClean="0"/>
              <a:t>Teens numbers – tens and ones</a:t>
            </a:r>
            <a:endParaRPr lang="en-GB" sz="2400" dirty="0"/>
          </a:p>
        </p:txBody>
      </p:sp>
      <p:sp>
        <p:nvSpPr>
          <p:cNvPr id="10" name="TextBox 9"/>
          <p:cNvSpPr txBox="1"/>
          <p:nvPr/>
        </p:nvSpPr>
        <p:spPr>
          <a:xfrm>
            <a:off x="677334" y="6381851"/>
            <a:ext cx="4974956" cy="461665"/>
          </a:xfrm>
          <a:prstGeom prst="rect">
            <a:avLst/>
          </a:prstGeom>
          <a:noFill/>
        </p:spPr>
        <p:txBody>
          <a:bodyPr wrap="square" rtlCol="0">
            <a:spAutoFit/>
          </a:bodyPr>
          <a:lstStyle/>
          <a:p>
            <a:r>
              <a:rPr lang="en-GB" sz="2400" dirty="0" smtClean="0"/>
              <a:t>Number bonds to 10</a:t>
            </a:r>
            <a:endParaRPr lang="en-GB" sz="2400" dirty="0"/>
          </a:p>
        </p:txBody>
      </p:sp>
      <p:sp>
        <p:nvSpPr>
          <p:cNvPr id="11" name="TextBox 10"/>
          <p:cNvSpPr txBox="1"/>
          <p:nvPr/>
        </p:nvSpPr>
        <p:spPr>
          <a:xfrm>
            <a:off x="7098224" y="6080412"/>
            <a:ext cx="3580108" cy="461665"/>
          </a:xfrm>
          <a:prstGeom prst="rect">
            <a:avLst/>
          </a:prstGeom>
          <a:noFill/>
        </p:spPr>
        <p:txBody>
          <a:bodyPr wrap="square" rtlCol="0">
            <a:spAutoFit/>
          </a:bodyPr>
          <a:lstStyle/>
          <a:p>
            <a:r>
              <a:rPr lang="en-GB" sz="2400" dirty="0" smtClean="0"/>
              <a:t>Explore equivalence</a:t>
            </a:r>
            <a:endParaRPr lang="en-GB" sz="2400" dirty="0"/>
          </a:p>
        </p:txBody>
      </p:sp>
      <p:pic>
        <p:nvPicPr>
          <p:cNvPr id="12" name="Picture 11" descr="PTAL NEJAPA: Num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7359" y="1199863"/>
            <a:ext cx="4051438" cy="2372623"/>
          </a:xfrm>
          <a:prstGeom prst="rect">
            <a:avLst/>
          </a:prstGeom>
        </p:spPr>
      </p:pic>
      <p:sp>
        <p:nvSpPr>
          <p:cNvPr id="13" name="TextBox 12"/>
          <p:cNvSpPr txBox="1"/>
          <p:nvPr/>
        </p:nvSpPr>
        <p:spPr>
          <a:xfrm>
            <a:off x="7311244" y="492431"/>
            <a:ext cx="2731864" cy="369332"/>
          </a:xfrm>
          <a:prstGeom prst="rect">
            <a:avLst/>
          </a:prstGeom>
          <a:noFill/>
        </p:spPr>
        <p:txBody>
          <a:bodyPr wrap="square" rtlCol="0">
            <a:spAutoFit/>
          </a:bodyPr>
          <a:lstStyle/>
          <a:p>
            <a:r>
              <a:rPr lang="en-GB" dirty="0" smtClean="0"/>
              <a:t>Multiplication</a:t>
            </a:r>
            <a:endParaRPr lang="en-GB" dirty="0"/>
          </a:p>
        </p:txBody>
      </p:sp>
    </p:spTree>
    <p:extLst>
      <p:ext uri="{BB962C8B-B14F-4D97-AF65-F5344CB8AC3E}">
        <p14:creationId xmlns:p14="http://schemas.microsoft.com/office/powerpoint/2010/main" val="932178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719</TotalTime>
  <Words>668</Words>
  <Application>Microsoft Office PowerPoint</Application>
  <PresentationFormat>Widescreen</PresentationFormat>
  <Paragraphs>95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Comic Sans MS</vt:lpstr>
      <vt:lpstr>Trebuchet MS</vt:lpstr>
      <vt:lpstr>Wingdings</vt:lpstr>
      <vt:lpstr>Wingdings 3</vt:lpstr>
      <vt:lpstr>Facet</vt:lpstr>
      <vt:lpstr>Maths at St Alban &amp; St Stephen Catholic Primary School &amp; Nursery</vt:lpstr>
      <vt:lpstr>PowerPoint Presentation</vt:lpstr>
      <vt:lpstr>How children learn maths.</vt:lpstr>
      <vt:lpstr>Herts for Learning Essential maths Scheme is used across the whole school.</vt:lpstr>
      <vt:lpstr>Our classroom environments</vt:lpstr>
      <vt:lpstr>Speaking frames</vt:lpstr>
      <vt:lpstr>Maths in Early Years Foundation Stage</vt:lpstr>
      <vt:lpstr>Maths in Key Stage 1</vt:lpstr>
      <vt:lpstr>Numicon</vt:lpstr>
      <vt:lpstr>Place value</vt:lpstr>
      <vt:lpstr>Addition and Sutraction</vt:lpstr>
      <vt:lpstr>Multiplication and division</vt:lpstr>
      <vt:lpstr>Fractions</vt:lpstr>
      <vt:lpstr>Data handling</vt:lpstr>
      <vt:lpstr>Measures</vt:lpstr>
      <vt:lpstr>Shape</vt:lpstr>
      <vt:lpstr>Maths Fluency</vt:lpstr>
      <vt:lpstr>Home Learning</vt:lpstr>
      <vt:lpstr>Further ways to support your child at home.</vt:lpstr>
      <vt:lpstr>Making maths fun!</vt:lpstr>
      <vt:lpstr>PowerPoint Presentation</vt:lpstr>
    </vt:vector>
  </TitlesOfParts>
  <Company>HfL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at Ss Alban and Stephen Catholic Primary School</dc:title>
  <dc:creator>Nicola Tennant</dc:creator>
  <cp:lastModifiedBy>Nicola Tennant</cp:lastModifiedBy>
  <cp:revision>70</cp:revision>
  <dcterms:created xsi:type="dcterms:W3CDTF">2021-05-10T11:16:32Z</dcterms:created>
  <dcterms:modified xsi:type="dcterms:W3CDTF">2022-11-01T20:56:12Z</dcterms:modified>
</cp:coreProperties>
</file>