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7"/>
  </p:notesMasterIdLst>
  <p:handoutMasterIdLst>
    <p:handoutMasterId r:id="rId28"/>
  </p:handoutMasterIdLst>
  <p:sldIdLst>
    <p:sldId id="339" r:id="rId3"/>
    <p:sldId id="319" r:id="rId4"/>
    <p:sldId id="384" r:id="rId5"/>
    <p:sldId id="383" r:id="rId6"/>
    <p:sldId id="341" r:id="rId7"/>
    <p:sldId id="390" r:id="rId8"/>
    <p:sldId id="343" r:id="rId9"/>
    <p:sldId id="344" r:id="rId10"/>
    <p:sldId id="368" r:id="rId11"/>
    <p:sldId id="345" r:id="rId12"/>
    <p:sldId id="346" r:id="rId13"/>
    <p:sldId id="369" r:id="rId14"/>
    <p:sldId id="349" r:id="rId15"/>
    <p:sldId id="350" r:id="rId16"/>
    <p:sldId id="385" r:id="rId17"/>
    <p:sldId id="391" r:id="rId18"/>
    <p:sldId id="386" r:id="rId19"/>
    <p:sldId id="372" r:id="rId20"/>
    <p:sldId id="387" r:id="rId21"/>
    <p:sldId id="389" r:id="rId22"/>
    <p:sldId id="351" r:id="rId23"/>
    <p:sldId id="362" r:id="rId24"/>
    <p:sldId id="365" r:id="rId25"/>
    <p:sldId id="317" r:id="rId26"/>
  </p:sldIdLst>
  <p:sldSz cx="12188825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CF6"/>
    <a:srgbClr val="F2F9ED"/>
    <a:srgbClr val="F1F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>
      <p:cViewPr varScale="1">
        <p:scale>
          <a:sx n="115" d="100"/>
          <a:sy n="115" d="100"/>
        </p:scale>
        <p:origin x="144" y="10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2724" y="6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9/6/2023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9/6/2023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12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Lisa</a:t>
            </a:r>
          </a:p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CB429-FBC7-47EB-9284-BD594A73F149}" type="slidenum">
              <a:rPr lang="en-GB" altLang="en-US" smtClean="0"/>
              <a:pPr>
                <a:defRPr/>
              </a:pPr>
              <a:t>22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6834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Maria</a:t>
            </a:r>
          </a:p>
          <a:p>
            <a:r>
              <a:rPr lang="en-GB" altLang="en-US" smtClean="0"/>
              <a:t>Please ensure pencil cases are of a modest size and only contain school equipment.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BB38D-5E81-43B6-9F4E-357ED1E932DA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3699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C0E83A-739E-49DF-B552-38CE6046925F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15856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C0E83A-739E-49DF-B552-38CE6046925F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7515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Lisa</a:t>
            </a:r>
          </a:p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C6F4C-F7EA-49B8-A732-7917DEBA6AB8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1456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40C6DB-C3F9-4763-900E-C90B6E48F537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022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40C6DB-C3F9-4763-900E-C90B6E48F537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593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40C6DB-C3F9-4763-900E-C90B6E48F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079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40C6DB-C3F9-4763-900E-C90B6E48F537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45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1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5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2302"/>
            <a:ext cx="262821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2302"/>
            <a:ext cx="7732286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2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0580" y="-7938"/>
            <a:ext cx="12222684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8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8" y="4050835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1CCA-C2FF-42DA-933B-FDE061B3B03F}" type="datetime1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10FD-9064-414A-8A11-ECC3135D7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853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1B33-374F-41D5-8399-681995607DF2}" type="datetime1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F10B2-84F6-4FEA-9BCF-4C88F0ED3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929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6" y="2700869"/>
            <a:ext cx="8461416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6" y="4527448"/>
            <a:ext cx="8461416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7924C-597D-4F1C-8D86-AFEDF9AAC40B}" type="datetime1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ADE30-CBF0-4566-AE44-D87F48E65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270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609600"/>
            <a:ext cx="8461415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2160589"/>
            <a:ext cx="4116406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7595" y="2160590"/>
            <a:ext cx="4116408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6FF5A-03B6-4F97-AF77-155939DA22DD}" type="datetime1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D256-0315-40A6-9975-3F248F42C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229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609600"/>
            <a:ext cx="84614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7" y="2160983"/>
            <a:ext cx="41198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587" y="2737247"/>
            <a:ext cx="41198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4177" y="2160983"/>
            <a:ext cx="41198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4177" y="2737247"/>
            <a:ext cx="41198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0DE4-6CB4-4AD2-993E-2F1AA68FFB70}" type="datetime1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B574D-3D35-443C-90EF-0A232773A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534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7" y="609600"/>
            <a:ext cx="8461415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4CAB-F081-4A89-8CE2-0DE2B66A397F}" type="datetime1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0A7A-03AA-4640-AD5E-321183AB51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51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FE16-D192-4012-BF0E-3721AD2D3B89}" type="datetime1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4BF7-02A2-474F-B845-12D49AA86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830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7" y="1498604"/>
            <a:ext cx="3719274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6"/>
            <a:ext cx="4513540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7" y="2777069"/>
            <a:ext cx="371927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4C69-A48D-46FE-92CD-6B9CF1BF0A75}" type="datetime1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B242D-9F59-4BBD-A70F-0E8C06DC4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28336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7" y="4800600"/>
            <a:ext cx="846141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587" y="609600"/>
            <a:ext cx="8461415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7" y="5367338"/>
            <a:ext cx="8461415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48261-9BB5-465F-98C6-A85998C4B541}" type="datetime1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97B74-87FC-4AB2-B8FC-92C54A9433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742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609600"/>
            <a:ext cx="8461415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8" y="4470400"/>
            <a:ext cx="84614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5340-0D91-4975-8621-54B0D6AD2DB3}" type="datetime1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1109-06F7-4FE8-9860-B08CD97EBB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817610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299" y="790575"/>
            <a:ext cx="60944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5608" y="2886075"/>
            <a:ext cx="609441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11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7717" y="3632200"/>
            <a:ext cx="722452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6" y="4470400"/>
            <a:ext cx="8461416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0D8B-3176-47B8-BA35-BD147C8954FD}" type="datetime1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45FCF-5AD6-4E31-BEE3-85F72ABC7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991504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6" y="1931988"/>
            <a:ext cx="8461416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6" y="4527448"/>
            <a:ext cx="8461416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5DF1-0A08-451E-B17A-F8C6396788E0}" type="datetime1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39708-AFB8-49DF-8D43-7651991F31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897659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299" y="790575"/>
            <a:ext cx="60944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5608" y="2886075"/>
            <a:ext cx="609441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11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584" y="4013200"/>
            <a:ext cx="8461417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6" y="4527448"/>
            <a:ext cx="8461416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1A2BB-0258-45FD-9920-5FA395537041}" type="datetime1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B4CCB-5F99-438A-9FED-4A590BCA3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409734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917" y="609600"/>
            <a:ext cx="845308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584" y="4013200"/>
            <a:ext cx="8461417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6" y="4527448"/>
            <a:ext cx="8461416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38490-E9D1-454D-AFEA-0D0CDC9A3DAE}" type="datetime1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A6E06-7A83-4C4C-B766-12C7016BCB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825074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85AC-0251-49A8-B597-C0891F322FFE}" type="datetime1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92E14-6D6A-449A-B435-0D5112985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574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7" y="609601"/>
            <a:ext cx="6924898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6DFD-C1CF-44DE-AF2D-636982843D7D}" type="datetime1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E6F2-8F5A-4545-83DA-E24B4B45E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73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7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2" y="1845734"/>
            <a:ext cx="4936474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7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8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83829175-527E-46A3-863C-1BB1F163B849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5" y="5074920"/>
            <a:ext cx="10111011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4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1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92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0" y="-7938"/>
            <a:ext cx="12222684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589" y="609600"/>
            <a:ext cx="8462346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589" y="2160589"/>
            <a:ext cx="8462346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374" y="6042026"/>
            <a:ext cx="91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F72790-C97B-480C-93CD-2440EF05D2B7}" type="datetime1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588" y="6042026"/>
            <a:ext cx="6162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1429" y="6042026"/>
            <a:ext cx="683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0D16D11F-5405-4DE8-B82E-3DDC1D68ED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0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@ssas.herts.sch.u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6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586" y="980521"/>
            <a:ext cx="11169618" cy="389216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altLang="en-US" sz="6000" dirty="0" smtClean="0">
                <a:solidFill>
                  <a:srgbClr val="92D050"/>
                </a:solidFill>
              </a:rPr>
              <a:t/>
            </a:r>
            <a:br>
              <a:rPr lang="en-GB" altLang="en-US" sz="6000" dirty="0" smtClean="0">
                <a:solidFill>
                  <a:srgbClr val="92D050"/>
                </a:solidFill>
              </a:rPr>
            </a:br>
            <a:r>
              <a:rPr lang="en-GB" altLang="en-US" sz="6000" dirty="0">
                <a:solidFill>
                  <a:srgbClr val="92D050"/>
                </a:solidFill>
              </a:rPr>
              <a:t/>
            </a:r>
            <a:br>
              <a:rPr lang="en-GB" altLang="en-US" sz="6000" dirty="0">
                <a:solidFill>
                  <a:srgbClr val="92D050"/>
                </a:solidFill>
              </a:rPr>
            </a:br>
            <a:r>
              <a:rPr lang="en-GB" altLang="en-US" sz="6000" dirty="0" smtClean="0">
                <a:solidFill>
                  <a:srgbClr val="00B050"/>
                </a:solidFill>
                <a:latin typeface="+mn-lt"/>
              </a:rPr>
              <a:t>St </a:t>
            </a:r>
            <a:r>
              <a:rPr lang="en-GB" altLang="en-US" sz="6000" dirty="0">
                <a:solidFill>
                  <a:srgbClr val="00B050"/>
                </a:solidFill>
                <a:latin typeface="+mn-lt"/>
              </a:rPr>
              <a:t>Alban &amp; St Stephen </a:t>
            </a:r>
            <a:br>
              <a:rPr lang="en-GB" altLang="en-US" sz="6000" dirty="0">
                <a:solidFill>
                  <a:srgbClr val="00B050"/>
                </a:solidFill>
                <a:latin typeface="+mn-lt"/>
              </a:rPr>
            </a:br>
            <a:r>
              <a:rPr lang="en-GB" altLang="en-US" sz="6000" dirty="0">
                <a:solidFill>
                  <a:srgbClr val="00B050"/>
                </a:solidFill>
                <a:latin typeface="+mn-lt"/>
              </a:rPr>
              <a:t>Catholic Primary School &amp; Nursery </a:t>
            </a:r>
            <a:br>
              <a:rPr lang="en-GB" altLang="en-US" sz="6000" dirty="0">
                <a:solidFill>
                  <a:srgbClr val="00B050"/>
                </a:solidFill>
                <a:latin typeface="+mn-lt"/>
              </a:rPr>
            </a:br>
            <a:r>
              <a:rPr lang="en-GB" altLang="en-US" sz="6000" dirty="0">
                <a:solidFill>
                  <a:srgbClr val="00B050"/>
                </a:solidFill>
                <a:latin typeface="+mn-lt"/>
              </a:rPr>
              <a:t/>
            </a:r>
            <a:br>
              <a:rPr lang="en-GB" altLang="en-US" sz="6000" dirty="0">
                <a:solidFill>
                  <a:srgbClr val="00B050"/>
                </a:solidFill>
                <a:latin typeface="+mn-lt"/>
              </a:rPr>
            </a:b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Welcome to Year 4 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6" y="4953000"/>
            <a:ext cx="12185778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4612" y="5738327"/>
            <a:ext cx="10055781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September </a:t>
            </a:r>
            <a:r>
              <a:rPr lang="en-US" sz="4000" b="1" dirty="0" smtClean="0">
                <a:solidFill>
                  <a:srgbClr val="FFFFFF"/>
                </a:solidFill>
              </a:rPr>
              <a:t>2023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6" y="4906176"/>
            <a:ext cx="12185778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AFE19C-D7CC-10CB-360D-B182D1CB49CA}"/>
              </a:ext>
            </a:extLst>
          </p:cNvPr>
          <p:cNvSpPr txBox="1"/>
          <p:nvPr/>
        </p:nvSpPr>
        <p:spPr>
          <a:xfrm>
            <a:off x="2590504" y="581976"/>
            <a:ext cx="70077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Learning and Growing with God by our Side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8BF2F7-5780-8513-8B1F-AD29188D5F8C}"/>
              </a:ext>
            </a:extLst>
          </p:cNvPr>
          <p:cNvCxnSpPr/>
          <p:nvPr/>
        </p:nvCxnSpPr>
        <p:spPr>
          <a:xfrm flipH="1">
            <a:off x="1606747" y="1752600"/>
            <a:ext cx="897533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061150E-A164-94CD-E10E-5C969A5C7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" y="76200"/>
            <a:ext cx="1329989" cy="193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7"/>
          <p:cNvSpPr txBox="1">
            <a:spLocks noChangeArrowheads="1"/>
          </p:cNvSpPr>
          <p:nvPr/>
        </p:nvSpPr>
        <p:spPr bwMode="auto">
          <a:xfrm>
            <a:off x="129890" y="457200"/>
            <a:ext cx="12038013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6263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4400" b="1" dirty="0" smtClean="0">
                <a:solidFill>
                  <a:srgbClr val="FF0000"/>
                </a:solidFill>
                <a:latin typeface="+mn-lt"/>
              </a:rPr>
              <a:t>KS2 School </a:t>
            </a:r>
            <a:r>
              <a:rPr lang="en-GB" altLang="en-US" sz="4400" b="1" dirty="0">
                <a:solidFill>
                  <a:srgbClr val="FF0000"/>
                </a:solidFill>
                <a:latin typeface="+mn-lt"/>
              </a:rPr>
              <a:t>Stationery </a:t>
            </a:r>
          </a:p>
          <a:p>
            <a:pPr eaLnBrk="1" hangingPunct="1">
              <a:spcBef>
                <a:spcPct val="50000"/>
              </a:spcBef>
              <a:buClrTx/>
              <a:buNone/>
              <a:defRPr/>
            </a:pPr>
            <a:endParaRPr lang="en-GB" altLang="en-US" sz="2400" dirty="0" smtClean="0">
              <a:solidFill>
                <a:srgbClr val="00B050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ClrTx/>
              <a:buNone/>
              <a:defRPr/>
            </a:pPr>
            <a:r>
              <a:rPr lang="en-GB" altLang="en-US" sz="2400" dirty="0" smtClean="0">
                <a:solidFill>
                  <a:srgbClr val="00B050"/>
                </a:solidFill>
                <a:latin typeface="+mn-lt"/>
              </a:rPr>
              <a:t>Children may bring one simple </a:t>
            </a:r>
            <a:r>
              <a:rPr lang="en-GB" altLang="en-US" sz="2400" dirty="0">
                <a:solidFill>
                  <a:srgbClr val="00B050"/>
                </a:solidFill>
                <a:latin typeface="+mn-lt"/>
              </a:rPr>
              <a:t>pencil case </a:t>
            </a:r>
            <a:r>
              <a:rPr lang="en-GB" altLang="en-US" sz="2400" dirty="0" smtClean="0">
                <a:solidFill>
                  <a:srgbClr val="00B050"/>
                </a:solidFill>
                <a:latin typeface="+mn-lt"/>
              </a:rPr>
              <a:t>labelled with their name containing</a:t>
            </a:r>
            <a:r>
              <a:rPr lang="en-GB" altLang="en-US" sz="2400" dirty="0">
                <a:solidFill>
                  <a:srgbClr val="00B050"/>
                </a:solidFill>
                <a:latin typeface="+mn-lt"/>
              </a:rPr>
              <a:t>:</a:t>
            </a:r>
          </a:p>
          <a:p>
            <a:pPr marL="919163" indent="-3429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>
                <a:solidFill>
                  <a:srgbClr val="00B050"/>
                </a:solidFill>
                <a:latin typeface="+mn-lt"/>
              </a:rPr>
              <a:t>A pencil and </a:t>
            </a:r>
            <a:r>
              <a:rPr lang="en-GB" altLang="en-US" sz="2400" b="1" dirty="0" smtClean="0">
                <a:solidFill>
                  <a:srgbClr val="00B050"/>
                </a:solidFill>
                <a:latin typeface="+mn-lt"/>
              </a:rPr>
              <a:t>sharpener; 2 </a:t>
            </a:r>
            <a:r>
              <a:rPr lang="en-GB" altLang="en-US" sz="2400" b="1" dirty="0">
                <a:solidFill>
                  <a:srgbClr val="00B050"/>
                </a:solidFill>
                <a:latin typeface="+mn-lt"/>
              </a:rPr>
              <a:t>spare </a:t>
            </a:r>
            <a:r>
              <a:rPr lang="en-GB" altLang="en-US" sz="2400" b="1" dirty="0" smtClean="0">
                <a:solidFill>
                  <a:srgbClr val="00B050"/>
                </a:solidFill>
                <a:latin typeface="+mn-lt"/>
              </a:rPr>
              <a:t>pencils</a:t>
            </a:r>
          </a:p>
          <a:p>
            <a:pPr marL="919163" indent="-3429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 smtClean="0">
                <a:solidFill>
                  <a:srgbClr val="00B050"/>
                </a:solidFill>
                <a:latin typeface="+mn-lt"/>
              </a:rPr>
              <a:t>A black handwriting pen (not black biro) and a purple pen</a:t>
            </a:r>
            <a:endParaRPr lang="en-GB" altLang="en-US" sz="2400" b="1" dirty="0">
              <a:solidFill>
                <a:srgbClr val="00B050"/>
              </a:solidFill>
              <a:latin typeface="+mn-lt"/>
            </a:endParaRPr>
          </a:p>
          <a:p>
            <a:pPr marL="919163" indent="-3429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>
                <a:solidFill>
                  <a:srgbClr val="00B050"/>
                </a:solidFill>
                <a:latin typeface="+mn-lt"/>
              </a:rPr>
              <a:t>A rubber</a:t>
            </a:r>
          </a:p>
          <a:p>
            <a:pPr marL="919163" indent="-3429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>
                <a:solidFill>
                  <a:srgbClr val="00B050"/>
                </a:solidFill>
                <a:latin typeface="+mn-lt"/>
              </a:rPr>
              <a:t>Colouring pencils and felt tips</a:t>
            </a:r>
          </a:p>
          <a:p>
            <a:pPr marL="919163" indent="-3429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>
                <a:solidFill>
                  <a:srgbClr val="00B050"/>
                </a:solidFill>
                <a:latin typeface="+mn-lt"/>
              </a:rPr>
              <a:t>A glue stick</a:t>
            </a:r>
          </a:p>
          <a:p>
            <a:pPr marL="919163" indent="-3429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>
                <a:solidFill>
                  <a:srgbClr val="00B050"/>
                </a:solidFill>
                <a:latin typeface="+mn-lt"/>
              </a:rPr>
              <a:t>A ruler - </a:t>
            </a:r>
            <a:r>
              <a:rPr lang="en-GB" altLang="en-US" sz="2400" b="1" dirty="0" smtClean="0">
                <a:solidFill>
                  <a:srgbClr val="00B050"/>
                </a:solidFill>
                <a:latin typeface="+mn-lt"/>
              </a:rPr>
              <a:t>30cm </a:t>
            </a:r>
          </a:p>
          <a:p>
            <a:pPr eaLnBrk="1" hangingPunct="1">
              <a:spcBef>
                <a:spcPct val="50000"/>
              </a:spcBef>
              <a:buClrTx/>
              <a:buNone/>
              <a:defRPr/>
            </a:pPr>
            <a:r>
              <a:rPr lang="en-GB" altLang="en-US" sz="2000" b="1" dirty="0" smtClean="0">
                <a:solidFill>
                  <a:srgbClr val="00B050"/>
                </a:solidFill>
                <a:latin typeface="+mn-lt"/>
              </a:rPr>
              <a:t>Please </a:t>
            </a:r>
            <a:r>
              <a:rPr lang="en-GB" altLang="en-US" sz="2000" b="1" dirty="0">
                <a:solidFill>
                  <a:srgbClr val="00B050"/>
                </a:solidFill>
                <a:latin typeface="+mn-lt"/>
              </a:rPr>
              <a:t>ask your child to tell you when they need replacements. </a:t>
            </a:r>
            <a:r>
              <a:rPr lang="en-GB" altLang="en-US" sz="2000" b="1" dirty="0" smtClean="0">
                <a:solidFill>
                  <a:srgbClr val="00B050"/>
                </a:solidFill>
                <a:latin typeface="+mn-lt"/>
              </a:rPr>
              <a:t>Stationery can be provided in school if your child does not want to bring their own pencil case.</a:t>
            </a:r>
            <a:endParaRPr lang="en-GB" altLang="en-US" sz="20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1076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7"/>
          <p:cNvSpPr txBox="1">
            <a:spLocks noChangeArrowheads="1"/>
          </p:cNvSpPr>
          <p:nvPr/>
        </p:nvSpPr>
        <p:spPr bwMode="auto">
          <a:xfrm>
            <a:off x="836612" y="914400"/>
            <a:ext cx="10668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4800" b="1" dirty="0">
                <a:solidFill>
                  <a:srgbClr val="FF0000"/>
                </a:solidFill>
                <a:latin typeface="+mn-lt"/>
              </a:rPr>
              <a:t>Uniform</a:t>
            </a:r>
            <a:r>
              <a:rPr lang="en-GB" altLang="en-US" sz="4000" b="1" dirty="0">
                <a:solidFill>
                  <a:srgbClr val="FF0000"/>
                </a:solidFill>
                <a:latin typeface="+mn-lt"/>
              </a:rPr>
              <a:t> </a:t>
            </a:r>
            <a:endParaRPr lang="en-GB" altLang="en-US" sz="4000" b="1" dirty="0" smtClean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endParaRPr lang="en-GB" altLang="en-US" sz="2400" b="1" u="sng" dirty="0" smtClean="0">
              <a:solidFill>
                <a:srgbClr val="00B05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2400" b="1" u="sng" dirty="0" smtClean="0">
                <a:solidFill>
                  <a:srgbClr val="00B050"/>
                </a:solidFill>
                <a:latin typeface="+mn-lt"/>
              </a:rPr>
              <a:t>Please </a:t>
            </a:r>
            <a:r>
              <a:rPr lang="en-GB" altLang="en-US" sz="2400" b="1" u="sng" dirty="0">
                <a:solidFill>
                  <a:srgbClr val="00B050"/>
                </a:solidFill>
                <a:latin typeface="+mn-lt"/>
              </a:rPr>
              <a:t>ensure all items of clothing </a:t>
            </a:r>
            <a:r>
              <a:rPr lang="en-GB" altLang="en-US" sz="2400" b="1" u="sng" dirty="0" smtClean="0">
                <a:solidFill>
                  <a:srgbClr val="00B050"/>
                </a:solidFill>
                <a:latin typeface="+mn-lt"/>
              </a:rPr>
              <a:t>are CLEARLY </a:t>
            </a:r>
            <a:r>
              <a:rPr lang="en-GB" altLang="en-US" sz="2400" b="1" u="sng" dirty="0">
                <a:solidFill>
                  <a:srgbClr val="00B050"/>
                </a:solidFill>
                <a:latin typeface="+mn-lt"/>
              </a:rPr>
              <a:t>MARKED WITH YOUR CHILD’S NAME.</a:t>
            </a:r>
          </a:p>
          <a:p>
            <a:pPr marL="457200" indent="-457200"/>
            <a:r>
              <a:rPr lang="en-GB" altLang="en-US" sz="2800" dirty="0" smtClean="0">
                <a:solidFill>
                  <a:srgbClr val="00B050"/>
                </a:solidFill>
              </a:rPr>
              <a:t>Black </a:t>
            </a:r>
            <a:r>
              <a:rPr lang="en-GB" altLang="en-US" sz="2800" dirty="0">
                <a:solidFill>
                  <a:srgbClr val="00B050"/>
                </a:solidFill>
              </a:rPr>
              <a:t>school shoes must be worn – no trainers.</a:t>
            </a:r>
          </a:p>
          <a:p>
            <a:pPr marL="457200" indent="-457200"/>
            <a:r>
              <a:rPr lang="en-GB" altLang="en-US" sz="2800" dirty="0">
                <a:solidFill>
                  <a:srgbClr val="00B050"/>
                </a:solidFill>
              </a:rPr>
              <a:t>Long hair must be tied up with simple black, green or red ties.</a:t>
            </a:r>
          </a:p>
          <a:p>
            <a:pPr marL="457200" indent="-457200"/>
            <a:r>
              <a:rPr lang="en-GB" altLang="en-US" sz="2800" dirty="0">
                <a:solidFill>
                  <a:srgbClr val="00B050"/>
                </a:solidFill>
              </a:rPr>
              <a:t>Jewellery – children may only wear simple stud earrings and a silent watch or </a:t>
            </a:r>
            <a:r>
              <a:rPr lang="en-GB" altLang="en-US" sz="2800" dirty="0" smtClean="0">
                <a:solidFill>
                  <a:srgbClr val="00B050"/>
                </a:solidFill>
              </a:rPr>
              <a:t>Fitbit (no smartwatches allowed).</a:t>
            </a:r>
          </a:p>
          <a:p>
            <a:pPr marL="457200" indent="-457200"/>
            <a:r>
              <a:rPr lang="en-GB" altLang="en-US" sz="2800" dirty="0" smtClean="0">
                <a:solidFill>
                  <a:srgbClr val="00B050"/>
                </a:solidFill>
              </a:rPr>
              <a:t>Appropriate </a:t>
            </a:r>
            <a:r>
              <a:rPr lang="en-GB" altLang="en-US" sz="2800" dirty="0">
                <a:solidFill>
                  <a:srgbClr val="00B050"/>
                </a:solidFill>
              </a:rPr>
              <a:t>outer wear must be provided as children play outside.</a:t>
            </a:r>
          </a:p>
          <a:p>
            <a:pPr marL="457200" indent="-457200"/>
            <a:r>
              <a:rPr lang="en-GB" altLang="en-US" sz="2800" dirty="0" smtClean="0">
                <a:solidFill>
                  <a:srgbClr val="00B050"/>
                </a:solidFill>
              </a:rPr>
              <a:t>Red </a:t>
            </a:r>
            <a:r>
              <a:rPr lang="en-GB" altLang="en-US" sz="2800" dirty="0">
                <a:solidFill>
                  <a:srgbClr val="00B050"/>
                </a:solidFill>
              </a:rPr>
              <a:t>caps </a:t>
            </a:r>
            <a:r>
              <a:rPr lang="en-GB" altLang="en-US" sz="2800" dirty="0" smtClean="0">
                <a:solidFill>
                  <a:srgbClr val="00B050"/>
                </a:solidFill>
              </a:rPr>
              <a:t>are </a:t>
            </a:r>
            <a:r>
              <a:rPr lang="en-GB" altLang="en-US" sz="2800" dirty="0">
                <a:solidFill>
                  <a:srgbClr val="00B050"/>
                </a:solidFill>
              </a:rPr>
              <a:t>required </a:t>
            </a:r>
            <a:r>
              <a:rPr lang="en-GB" altLang="en-US" sz="2800" dirty="0" smtClean="0">
                <a:solidFill>
                  <a:srgbClr val="00B050"/>
                </a:solidFill>
              </a:rPr>
              <a:t>to be worn on sunny days and during trips</a:t>
            </a:r>
            <a:r>
              <a:rPr lang="en-GB" altLang="en-US" sz="28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7996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7"/>
          <p:cNvSpPr txBox="1">
            <a:spLocks noChangeArrowheads="1"/>
          </p:cNvSpPr>
          <p:nvPr/>
        </p:nvSpPr>
        <p:spPr bwMode="auto">
          <a:xfrm>
            <a:off x="227012" y="917912"/>
            <a:ext cx="10668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4000" b="1" dirty="0" smtClean="0">
                <a:solidFill>
                  <a:srgbClr val="FF0000"/>
                </a:solidFill>
                <a:latin typeface="+mn-lt"/>
              </a:rPr>
              <a:t>PE Kit</a:t>
            </a:r>
            <a:endParaRPr lang="en-GB" altLang="en-US" sz="4000" b="1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ClrTx/>
              <a:buNone/>
              <a:defRPr/>
            </a:pPr>
            <a:r>
              <a:rPr lang="en-GB" altLang="en-US" sz="2400" b="1" u="sng" dirty="0">
                <a:solidFill>
                  <a:srgbClr val="00B050"/>
                </a:solidFill>
                <a:latin typeface="+mn-lt"/>
              </a:rPr>
              <a:t>Please ensure all items of clothing </a:t>
            </a:r>
            <a:r>
              <a:rPr lang="en-GB" altLang="en-US" sz="2400" b="1" u="sng" dirty="0" smtClean="0">
                <a:solidFill>
                  <a:srgbClr val="00B050"/>
                </a:solidFill>
                <a:latin typeface="+mn-lt"/>
              </a:rPr>
              <a:t>are CLEARLY </a:t>
            </a:r>
            <a:r>
              <a:rPr lang="en-GB" altLang="en-US" sz="2400" b="1" u="sng" dirty="0">
                <a:solidFill>
                  <a:srgbClr val="00B050"/>
                </a:solidFill>
                <a:latin typeface="+mn-lt"/>
              </a:rPr>
              <a:t>MARKED WITH YOUR CHILD’S NAME.</a:t>
            </a:r>
          </a:p>
          <a:p>
            <a:pPr marL="342900" indent="-342900" eaLnBrk="1" hangingPunct="1">
              <a:spcBef>
                <a:spcPct val="50000"/>
              </a:spcBef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  <a:latin typeface="+mn-lt"/>
              </a:rPr>
              <a:t>Children need to have correct PE Kit in school for their PE days. Our PE days are </a:t>
            </a:r>
            <a:r>
              <a:rPr lang="en-GB" altLang="en-US" sz="2000" dirty="0" smtClean="0">
                <a:solidFill>
                  <a:srgbClr val="00B050"/>
                </a:solidFill>
                <a:latin typeface="+mn-lt"/>
              </a:rPr>
              <a:t>Monday </a:t>
            </a:r>
            <a:r>
              <a:rPr lang="en-GB" altLang="en-US" sz="2000" dirty="0">
                <a:solidFill>
                  <a:srgbClr val="00B050"/>
                </a:solidFill>
                <a:latin typeface="+mn-lt"/>
              </a:rPr>
              <a:t>and </a:t>
            </a:r>
            <a:r>
              <a:rPr lang="en-GB" altLang="en-US" sz="2000" dirty="0" smtClean="0">
                <a:solidFill>
                  <a:srgbClr val="00B050"/>
                </a:solidFill>
                <a:latin typeface="+mn-lt"/>
              </a:rPr>
              <a:t>Thursday. </a:t>
            </a:r>
            <a:r>
              <a:rPr lang="en-GB" altLang="en-US" sz="2000" dirty="0">
                <a:solidFill>
                  <a:srgbClr val="00B050"/>
                </a:solidFill>
                <a:latin typeface="+mn-lt"/>
              </a:rPr>
              <a:t>P.E kits to be brought in on Mondays and kept in school </a:t>
            </a:r>
            <a:r>
              <a:rPr lang="en-GB" altLang="en-US" sz="2000" dirty="0" smtClean="0">
                <a:solidFill>
                  <a:srgbClr val="00B050"/>
                </a:solidFill>
                <a:latin typeface="+mn-lt"/>
              </a:rPr>
              <a:t>all week.</a:t>
            </a:r>
            <a:endParaRPr lang="en-GB" altLang="en-US" sz="2000" dirty="0">
              <a:solidFill>
                <a:srgbClr val="00B050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</a:rPr>
              <a:t>Plain white T shirt (with or without school logos but no other logos)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</a:rPr>
              <a:t>Red </a:t>
            </a:r>
            <a:r>
              <a:rPr lang="en-GB" altLang="en-US" sz="2000" dirty="0" smtClean="0">
                <a:solidFill>
                  <a:srgbClr val="00B050"/>
                </a:solidFill>
              </a:rPr>
              <a:t>shorts</a:t>
            </a:r>
            <a:endParaRPr lang="en-GB" altLang="en-US" sz="2000" dirty="0">
              <a:solidFill>
                <a:srgbClr val="00B050"/>
              </a:solidFill>
            </a:endParaRP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</a:rPr>
              <a:t>Plain </a:t>
            </a:r>
            <a:r>
              <a:rPr lang="en-GB" altLang="en-US" sz="2000" dirty="0" smtClean="0">
                <a:solidFill>
                  <a:srgbClr val="00B050"/>
                </a:solidFill>
              </a:rPr>
              <a:t>trainers </a:t>
            </a:r>
            <a:r>
              <a:rPr lang="en-GB" altLang="en-US" sz="2000" dirty="0">
                <a:solidFill>
                  <a:srgbClr val="00B050"/>
                </a:solidFill>
              </a:rPr>
              <a:t>with non-marking soles 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</a:rPr>
              <a:t>Optional for cold weather – Plain dark tracksuit bottoms and sweatshirt for outdoor use, i.e. black, navy, or green without logos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</a:rPr>
              <a:t>Red drawstring bag (clearly </a:t>
            </a:r>
            <a:r>
              <a:rPr lang="en-GB" altLang="en-US" sz="2000" dirty="0" smtClean="0">
                <a:solidFill>
                  <a:srgbClr val="00B050"/>
                </a:solidFill>
              </a:rPr>
              <a:t>labelled)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 smtClean="0">
                <a:solidFill>
                  <a:srgbClr val="00B050"/>
                </a:solidFill>
                <a:latin typeface="+mn-lt"/>
              </a:rPr>
              <a:t>No </a:t>
            </a:r>
            <a:r>
              <a:rPr lang="en-GB" altLang="en-US" sz="2000" dirty="0">
                <a:solidFill>
                  <a:srgbClr val="00B050"/>
                </a:solidFill>
                <a:latin typeface="+mn-lt"/>
              </a:rPr>
              <a:t>jewellery </a:t>
            </a:r>
            <a:r>
              <a:rPr lang="en-GB" altLang="en-US" sz="2000" dirty="0" smtClean="0">
                <a:solidFill>
                  <a:srgbClr val="00B050"/>
                </a:solidFill>
                <a:latin typeface="+mn-lt"/>
              </a:rPr>
              <a:t>should </a:t>
            </a:r>
            <a:r>
              <a:rPr lang="en-GB" altLang="en-US" sz="2000" dirty="0">
                <a:solidFill>
                  <a:srgbClr val="00B050"/>
                </a:solidFill>
                <a:latin typeface="+mn-lt"/>
              </a:rPr>
              <a:t>be worn. </a:t>
            </a:r>
            <a:endParaRPr lang="en-GB" altLang="en-US" sz="2000" dirty="0" smtClean="0">
              <a:solidFill>
                <a:srgbClr val="00B050"/>
              </a:solidFill>
              <a:latin typeface="+mn-lt"/>
            </a:endParaRP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GB" altLang="en-US" sz="20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1874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5412" y="609600"/>
            <a:ext cx="6553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rgbClr val="FF0000"/>
                </a:solidFill>
                <a:cs typeface="Arial" charset="0"/>
              </a:rPr>
              <a:t>R.E.: Come and See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212" y="1828800"/>
            <a:ext cx="8243888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u="sng" dirty="0">
                <a:solidFill>
                  <a:srgbClr val="00B050"/>
                </a:solidFill>
                <a:cs typeface="Arial" charset="0"/>
              </a:rPr>
              <a:t>Autumn Term</a:t>
            </a:r>
          </a:p>
          <a:p>
            <a:pPr>
              <a:defRPr/>
            </a:pPr>
            <a:r>
              <a:rPr lang="en-GB" sz="2000" dirty="0" smtClean="0">
                <a:solidFill>
                  <a:srgbClr val="00B050"/>
                </a:solidFill>
                <a:cs typeface="Arial" charset="0"/>
              </a:rPr>
              <a:t>Domestic Church - People</a:t>
            </a:r>
          </a:p>
          <a:p>
            <a:pPr>
              <a:defRPr/>
            </a:pPr>
            <a:r>
              <a:rPr lang="en-GB" sz="2000" dirty="0" smtClean="0">
                <a:solidFill>
                  <a:srgbClr val="00B050"/>
                </a:solidFill>
                <a:cs typeface="Arial" charset="0"/>
              </a:rPr>
              <a:t>Baptism/Confirmation - Called</a:t>
            </a:r>
          </a:p>
          <a:p>
            <a:pPr>
              <a:defRPr/>
            </a:pPr>
            <a:r>
              <a:rPr lang="en-GB" sz="2000" dirty="0" smtClean="0">
                <a:solidFill>
                  <a:srgbClr val="00B050"/>
                </a:solidFill>
                <a:cs typeface="Arial" charset="0"/>
              </a:rPr>
              <a:t>Other Faiths-Judaism – The Torah</a:t>
            </a:r>
          </a:p>
          <a:p>
            <a:pPr>
              <a:defRPr/>
            </a:pPr>
            <a:r>
              <a:rPr lang="en-GB" sz="2000" dirty="0" smtClean="0">
                <a:solidFill>
                  <a:srgbClr val="00B050"/>
                </a:solidFill>
                <a:cs typeface="Arial" charset="0"/>
              </a:rPr>
              <a:t>Advent/Christmas: Gift</a:t>
            </a:r>
          </a:p>
          <a:p>
            <a:pPr>
              <a:defRPr/>
            </a:pPr>
            <a:r>
              <a:rPr lang="en-GB" sz="2000" b="1" u="sng" dirty="0" smtClean="0">
                <a:solidFill>
                  <a:srgbClr val="00B050"/>
                </a:solidFill>
                <a:cs typeface="Arial" charset="0"/>
              </a:rPr>
              <a:t>Spring Term</a:t>
            </a:r>
          </a:p>
          <a:p>
            <a:pPr>
              <a:defRPr/>
            </a:pPr>
            <a:r>
              <a:rPr lang="en-GB" sz="2000" dirty="0" smtClean="0">
                <a:solidFill>
                  <a:srgbClr val="00B050"/>
                </a:solidFill>
                <a:cs typeface="Arial" charset="0"/>
              </a:rPr>
              <a:t>Local Church – Communion</a:t>
            </a:r>
          </a:p>
          <a:p>
            <a:pPr>
              <a:defRPr/>
            </a:pPr>
            <a:r>
              <a:rPr lang="en-GB" sz="2000" dirty="0" smtClean="0">
                <a:solidFill>
                  <a:srgbClr val="00B050"/>
                </a:solidFill>
                <a:cs typeface="Arial" charset="0"/>
              </a:rPr>
              <a:t>Eucharist – Giving and Receiving</a:t>
            </a:r>
          </a:p>
          <a:p>
            <a:pPr>
              <a:defRPr/>
            </a:pPr>
            <a:r>
              <a:rPr lang="en-GB" sz="2000" dirty="0" smtClean="0">
                <a:solidFill>
                  <a:srgbClr val="00B050"/>
                </a:solidFill>
                <a:cs typeface="Arial" charset="0"/>
              </a:rPr>
              <a:t>Lent/Easter – Self-discipline</a:t>
            </a:r>
          </a:p>
          <a:p>
            <a:pPr>
              <a:defRPr/>
            </a:pPr>
            <a:r>
              <a:rPr lang="en-GB" sz="2000" b="1" u="sng" dirty="0" smtClean="0">
                <a:solidFill>
                  <a:srgbClr val="00B050"/>
                </a:solidFill>
                <a:cs typeface="Arial" charset="0"/>
              </a:rPr>
              <a:t>Summer Term</a:t>
            </a:r>
          </a:p>
          <a:p>
            <a:pPr>
              <a:defRPr/>
            </a:pPr>
            <a:r>
              <a:rPr lang="en-GB" sz="2000" dirty="0" smtClean="0">
                <a:solidFill>
                  <a:srgbClr val="00B050"/>
                </a:solidFill>
                <a:cs typeface="Arial" charset="0"/>
              </a:rPr>
              <a:t>Pentecost </a:t>
            </a:r>
            <a:r>
              <a:rPr lang="en-GB" sz="2000" dirty="0">
                <a:solidFill>
                  <a:srgbClr val="00B050"/>
                </a:solidFill>
                <a:cs typeface="Arial" charset="0"/>
              </a:rPr>
              <a:t>– </a:t>
            </a:r>
            <a:r>
              <a:rPr lang="en-GB" sz="2000" dirty="0" smtClean="0">
                <a:solidFill>
                  <a:srgbClr val="00B050"/>
                </a:solidFill>
                <a:cs typeface="Arial" charset="0"/>
              </a:rPr>
              <a:t>New Life</a:t>
            </a:r>
            <a:endParaRPr lang="en-GB" sz="2000" dirty="0">
              <a:solidFill>
                <a:srgbClr val="00B050"/>
              </a:solidFill>
              <a:cs typeface="Arial" charset="0"/>
            </a:endParaRPr>
          </a:p>
          <a:p>
            <a:pPr>
              <a:defRPr/>
            </a:pPr>
            <a:r>
              <a:rPr lang="en-GB" sz="2000" dirty="0" smtClean="0">
                <a:solidFill>
                  <a:srgbClr val="00B050"/>
                </a:solidFill>
                <a:cs typeface="Arial" charset="0"/>
              </a:rPr>
              <a:t>Other Faiths- Hinduism – Sacred </a:t>
            </a:r>
            <a:r>
              <a:rPr lang="en-GB" sz="2000" dirty="0">
                <a:solidFill>
                  <a:srgbClr val="00B050"/>
                </a:solidFill>
                <a:cs typeface="Arial" charset="0"/>
              </a:rPr>
              <a:t>W</a:t>
            </a:r>
            <a:r>
              <a:rPr lang="en-GB" sz="2000" dirty="0" smtClean="0">
                <a:solidFill>
                  <a:srgbClr val="00B050"/>
                </a:solidFill>
                <a:cs typeface="Arial" charset="0"/>
              </a:rPr>
              <a:t>ritings</a:t>
            </a:r>
            <a:endParaRPr lang="en-GB" sz="2000" dirty="0">
              <a:solidFill>
                <a:srgbClr val="00B050"/>
              </a:solidFill>
              <a:cs typeface="Arial" charset="0"/>
            </a:endParaRPr>
          </a:p>
          <a:p>
            <a:pPr>
              <a:defRPr/>
            </a:pPr>
            <a:r>
              <a:rPr lang="en-GB" sz="2000" dirty="0" smtClean="0">
                <a:solidFill>
                  <a:srgbClr val="00B050"/>
                </a:solidFill>
                <a:cs typeface="Arial" charset="0"/>
              </a:rPr>
              <a:t>Reconciliation – Building Bridges</a:t>
            </a:r>
          </a:p>
          <a:p>
            <a:pPr>
              <a:defRPr/>
            </a:pPr>
            <a:r>
              <a:rPr lang="en-GB" sz="2000" dirty="0" smtClean="0">
                <a:solidFill>
                  <a:srgbClr val="00B050"/>
                </a:solidFill>
                <a:cs typeface="Arial" charset="0"/>
              </a:rPr>
              <a:t>Universal Church – God’s People</a:t>
            </a:r>
            <a:endParaRPr lang="en-GB" sz="2000" dirty="0">
              <a:solidFill>
                <a:srgbClr val="00B050"/>
              </a:solidFill>
              <a:cs typeface="Arial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2414915"/>
            <a:ext cx="3929650" cy="261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823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493962" y="206375"/>
            <a:ext cx="7024688" cy="1143000"/>
          </a:xfrm>
        </p:spPr>
        <p:txBody>
          <a:bodyPr>
            <a:normAutofit/>
          </a:bodyPr>
          <a:lstStyle/>
          <a:p>
            <a:pPr algn="ctr"/>
            <a:r>
              <a:rPr lang="en-GB" altLang="en-US" sz="6000" b="1" dirty="0" smtClean="0">
                <a:solidFill>
                  <a:srgbClr val="FF0000"/>
                </a:solidFill>
                <a:latin typeface="+mn-lt"/>
              </a:rPr>
              <a:t>Maths in Year 4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4213" y="1981200"/>
            <a:ext cx="5410200" cy="4343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en-US" sz="1900" b="1" dirty="0">
                <a:solidFill>
                  <a:srgbClr val="00B050"/>
                </a:solidFill>
              </a:rPr>
              <a:t>Place value, rounding numbers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1900" b="1" dirty="0">
                <a:solidFill>
                  <a:srgbClr val="00B050"/>
                </a:solidFill>
              </a:rPr>
              <a:t>Revision written addition &amp; subtraction.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1900" b="1" dirty="0">
                <a:solidFill>
                  <a:srgbClr val="00B050"/>
                </a:solidFill>
              </a:rPr>
              <a:t>Multiplication &amp; division </a:t>
            </a:r>
            <a:r>
              <a:rPr lang="en-GB" altLang="en-US" sz="1900" b="1" dirty="0" smtClean="0">
                <a:solidFill>
                  <a:srgbClr val="00B050"/>
                </a:solidFill>
              </a:rPr>
              <a:t>– facts, formal written layout</a:t>
            </a:r>
            <a:endParaRPr lang="en-GB" altLang="en-US" sz="19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1900" b="1" dirty="0">
                <a:solidFill>
                  <a:srgbClr val="00B050"/>
                </a:solidFill>
              </a:rPr>
              <a:t>Factor pairs, integer scaling &amp; correspondence problems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1900" b="1" dirty="0">
                <a:solidFill>
                  <a:srgbClr val="00B050"/>
                </a:solidFill>
              </a:rPr>
              <a:t>Multiply &amp; divide by 10/100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1900" b="1" dirty="0">
                <a:solidFill>
                  <a:srgbClr val="00B050"/>
                </a:solidFill>
              </a:rPr>
              <a:t>Measure – conversion of units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1900" b="1" dirty="0">
                <a:solidFill>
                  <a:srgbClr val="00B050"/>
                </a:solidFill>
              </a:rPr>
              <a:t>Discrete and continuous data, including scales.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1900" b="1" dirty="0" smtClean="0">
                <a:solidFill>
                  <a:srgbClr val="00B050"/>
                </a:solidFill>
              </a:rPr>
              <a:t>Area &amp; Perimeter</a:t>
            </a:r>
            <a:endParaRPr lang="en-GB" altLang="en-US" sz="19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1900" b="1" dirty="0">
                <a:solidFill>
                  <a:srgbClr val="00B050"/>
                </a:solidFill>
              </a:rPr>
              <a:t>Properties of </a:t>
            </a:r>
            <a:r>
              <a:rPr lang="en-GB" altLang="en-US" sz="1900" b="1" dirty="0" smtClean="0">
                <a:solidFill>
                  <a:srgbClr val="00B050"/>
                </a:solidFill>
              </a:rPr>
              <a:t>shape -  </a:t>
            </a:r>
            <a:r>
              <a:rPr lang="en-GB" sz="1900" b="1" dirty="0">
                <a:solidFill>
                  <a:srgbClr val="00B050"/>
                </a:solidFill>
              </a:rPr>
              <a:t>angles, properties of </a:t>
            </a:r>
            <a:r>
              <a:rPr lang="en-GB" sz="1900" b="1" dirty="0" smtClean="0">
                <a:solidFill>
                  <a:srgbClr val="00B050"/>
                </a:solidFill>
              </a:rPr>
              <a:t>triangles</a:t>
            </a:r>
            <a:endParaRPr lang="en-GB" altLang="en-US" sz="19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1900" b="1" dirty="0">
                <a:solidFill>
                  <a:srgbClr val="00B050"/>
                </a:solidFill>
              </a:rPr>
              <a:t>Symmetry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n-US" sz="1400" b="1" dirty="0" smtClean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4012" y="1981200"/>
            <a:ext cx="5181600" cy="4091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13" lvl="0" indent="-91413" defTabSz="914126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b="1" dirty="0">
                <a:solidFill>
                  <a:srgbClr val="00B050"/>
                </a:solidFill>
              </a:rPr>
              <a:t>Calculating with decimal numbers</a:t>
            </a:r>
          </a:p>
          <a:p>
            <a:pPr marL="91413" lvl="0" indent="-91413" defTabSz="914126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b="1" dirty="0">
                <a:solidFill>
                  <a:srgbClr val="00B050"/>
                </a:solidFill>
              </a:rPr>
              <a:t>Measure – money</a:t>
            </a:r>
          </a:p>
          <a:p>
            <a:pPr marL="91413" lvl="0" indent="-91413" defTabSz="914126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b="1" dirty="0">
                <a:solidFill>
                  <a:srgbClr val="00B050"/>
                </a:solidFill>
              </a:rPr>
              <a:t>Fractions – add &amp; subtract, fractions of quantities &amp; measures, equivalent </a:t>
            </a:r>
            <a:r>
              <a:rPr lang="en-GB" altLang="en-US" b="1" dirty="0" smtClean="0">
                <a:solidFill>
                  <a:srgbClr val="00B050"/>
                </a:solidFill>
              </a:rPr>
              <a:t>fractions</a:t>
            </a:r>
          </a:p>
          <a:p>
            <a:pPr marL="91413" lvl="0" indent="-91413" defTabSz="914126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b="1" dirty="0">
                <a:solidFill>
                  <a:srgbClr val="00B050"/>
                </a:solidFill>
              </a:rPr>
              <a:t>Time – analogue &amp; digital – 12 hour &amp; 24 hour clocks </a:t>
            </a:r>
          </a:p>
          <a:p>
            <a:pPr marL="91413" lvl="0" indent="-91413" defTabSz="914126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b="1" dirty="0">
                <a:solidFill>
                  <a:srgbClr val="00B050"/>
                </a:solidFill>
              </a:rPr>
              <a:t>Statistics – interpret continuous &amp; discrete data</a:t>
            </a:r>
          </a:p>
          <a:p>
            <a:pPr marL="91413" lvl="0" indent="-91413" defTabSz="914126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b="1" dirty="0">
                <a:solidFill>
                  <a:srgbClr val="00B050"/>
                </a:solidFill>
              </a:rPr>
              <a:t>Roman numerals to 100 and 0 </a:t>
            </a:r>
          </a:p>
          <a:p>
            <a:pPr marL="91413" lvl="0" indent="-91413" defTabSz="914126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b="1" dirty="0">
                <a:solidFill>
                  <a:srgbClr val="00B050"/>
                </a:solidFill>
              </a:rPr>
              <a:t>Negative numbers</a:t>
            </a:r>
          </a:p>
          <a:p>
            <a:pPr marL="91413" lvl="0" indent="-91413" defTabSz="914126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b="1" dirty="0">
                <a:solidFill>
                  <a:srgbClr val="00B050"/>
                </a:solidFill>
              </a:rPr>
              <a:t>Geometry –Geometry – coordinates &amp; translations</a:t>
            </a:r>
            <a:r>
              <a:rPr lang="en-GB" altLang="en-US" b="1" dirty="0" smtClean="0">
                <a:solidFill>
                  <a:srgbClr val="00B050"/>
                </a:solidFill>
              </a:rPr>
              <a:t>.</a:t>
            </a:r>
            <a:endParaRPr lang="en-GB" sz="13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3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493962" y="206375"/>
            <a:ext cx="7024688" cy="1143000"/>
          </a:xfrm>
        </p:spPr>
        <p:txBody>
          <a:bodyPr>
            <a:normAutofit/>
          </a:bodyPr>
          <a:lstStyle/>
          <a:p>
            <a:pPr algn="ctr"/>
            <a:r>
              <a:rPr lang="en-GB" altLang="en-US" sz="6000" b="1" dirty="0" smtClean="0">
                <a:solidFill>
                  <a:srgbClr val="FF0000"/>
                </a:solidFill>
                <a:latin typeface="+mn-lt"/>
              </a:rPr>
              <a:t>Reading in Year 4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065212" y="1981200"/>
            <a:ext cx="10058400" cy="5761038"/>
          </a:xfrm>
        </p:spPr>
        <p:txBody>
          <a:bodyPr>
            <a:normAutofit/>
          </a:bodyPr>
          <a:lstStyle/>
          <a:p>
            <a:pPr lvl="0">
              <a:buClr>
                <a:srgbClr val="99CB38"/>
              </a:buClr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rgbClr val="00B050"/>
                </a:solidFill>
              </a:rPr>
              <a:t>Reading frequently </a:t>
            </a:r>
            <a:r>
              <a:rPr lang="en-GB" altLang="en-US" sz="2800" b="1" dirty="0" smtClean="0">
                <a:solidFill>
                  <a:srgbClr val="00B050"/>
                </a:solidFill>
              </a:rPr>
              <a:t>is important </a:t>
            </a:r>
            <a:r>
              <a:rPr lang="en-GB" altLang="en-US" sz="2800" b="1" dirty="0">
                <a:solidFill>
                  <a:srgbClr val="00B050"/>
                </a:solidFill>
              </a:rPr>
              <a:t>so </a:t>
            </a:r>
            <a:r>
              <a:rPr lang="en-GB" altLang="en-US" sz="2800" b="1" dirty="0" smtClean="0">
                <a:solidFill>
                  <a:srgbClr val="00B050"/>
                </a:solidFill>
              </a:rPr>
              <a:t>please aim </a:t>
            </a:r>
            <a:r>
              <a:rPr lang="en-GB" altLang="en-US" sz="2800" b="1" dirty="0">
                <a:solidFill>
                  <a:srgbClr val="00B050"/>
                </a:solidFill>
              </a:rPr>
              <a:t>to read daily at </a:t>
            </a:r>
            <a:r>
              <a:rPr lang="en-GB" altLang="en-US" sz="2800" b="1" dirty="0" smtClean="0">
                <a:solidFill>
                  <a:srgbClr val="00B050"/>
                </a:solidFill>
              </a:rPr>
              <a:t>home – </a:t>
            </a:r>
            <a:r>
              <a:rPr lang="en-GB" altLang="en-US" sz="2800" b="1" dirty="0">
                <a:solidFill>
                  <a:srgbClr val="00B050"/>
                </a:solidFill>
              </a:rPr>
              <a:t>reading books and other reading material from </a:t>
            </a:r>
            <a:r>
              <a:rPr lang="en-GB" altLang="en-US" sz="2800" b="1" dirty="0" smtClean="0">
                <a:solidFill>
                  <a:srgbClr val="00B050"/>
                </a:solidFill>
              </a:rPr>
              <a:t>a variety </a:t>
            </a:r>
            <a:r>
              <a:rPr lang="en-GB" altLang="en-US" sz="2800" b="1" dirty="0">
                <a:solidFill>
                  <a:srgbClr val="00B050"/>
                </a:solidFill>
              </a:rPr>
              <a:t>of genres (</a:t>
            </a:r>
            <a:r>
              <a:rPr lang="en-GB" altLang="en-US" sz="2800" b="1" dirty="0" smtClean="0">
                <a:solidFill>
                  <a:srgbClr val="00B050"/>
                </a:solidFill>
              </a:rPr>
              <a:t>e.g. non-fiction</a:t>
            </a:r>
            <a:r>
              <a:rPr lang="en-GB" altLang="en-US" sz="2800" b="1" dirty="0">
                <a:solidFill>
                  <a:srgbClr val="00B050"/>
                </a:solidFill>
              </a:rPr>
              <a:t>, magazines, newspapers, recipes, poetry.)</a:t>
            </a:r>
          </a:p>
          <a:p>
            <a:pPr lvl="0">
              <a:buClr>
                <a:srgbClr val="99CB38"/>
              </a:buClr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rgbClr val="00B050"/>
                </a:solidFill>
              </a:rPr>
              <a:t>Develop Comprehension by questioning children (VIPERS – Vocabulary, Inference, Predict, Explain, Retrieval, Summarise)</a:t>
            </a:r>
          </a:p>
          <a:p>
            <a:pPr lvl="0">
              <a:buClr>
                <a:srgbClr val="99CB38"/>
              </a:buClr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rgbClr val="00B050"/>
                </a:solidFill>
              </a:rPr>
              <a:t>Guided reading sessions in school to teach skills of reading</a:t>
            </a:r>
            <a:r>
              <a:rPr lang="en-GB" altLang="en-US" sz="2800" b="1" dirty="0" smtClean="0">
                <a:solidFill>
                  <a:srgbClr val="00B050"/>
                </a:solidFill>
              </a:rPr>
              <a:t>.</a:t>
            </a:r>
          </a:p>
          <a:p>
            <a:pPr lvl="0">
              <a:buClr>
                <a:srgbClr val="99CB38"/>
              </a:buClr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solidFill>
                  <a:srgbClr val="00B050"/>
                </a:solidFill>
              </a:rPr>
              <a:t>Library books – please read and return for weekly library sessions</a:t>
            </a:r>
            <a:endParaRPr lang="en-GB" altLang="en-US" sz="28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en-US" sz="14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37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360612" y="533400"/>
            <a:ext cx="7024688" cy="1143000"/>
          </a:xfrm>
        </p:spPr>
        <p:txBody>
          <a:bodyPr>
            <a:normAutofit/>
          </a:bodyPr>
          <a:lstStyle/>
          <a:p>
            <a:pPr algn="ctr"/>
            <a:r>
              <a:rPr lang="en-GB" altLang="en-US" sz="6000" b="1" dirty="0" smtClean="0">
                <a:solidFill>
                  <a:srgbClr val="FF0000"/>
                </a:solidFill>
                <a:latin typeface="+mn-lt"/>
              </a:rPr>
              <a:t>Spelling in Year 4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065212" y="1981200"/>
            <a:ext cx="9448800" cy="3124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solidFill>
                  <a:srgbClr val="00B050"/>
                </a:solidFill>
              </a:rPr>
              <a:t>Weekly spelling patterns taught and homework given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solidFill>
                  <a:srgbClr val="00B050"/>
                </a:solidFill>
              </a:rPr>
              <a:t>Prefixes e.g. un-, in-, dis-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solidFill>
                  <a:srgbClr val="00B050"/>
                </a:solidFill>
              </a:rPr>
              <a:t>Suffixes e.g. -</a:t>
            </a:r>
            <a:r>
              <a:rPr lang="en-GB" altLang="en-US" sz="2800" b="1" dirty="0" err="1" smtClean="0">
                <a:solidFill>
                  <a:srgbClr val="00B050"/>
                </a:solidFill>
              </a:rPr>
              <a:t>ure</a:t>
            </a:r>
            <a:r>
              <a:rPr lang="en-GB" altLang="en-US" sz="2800" b="1" dirty="0" smtClean="0">
                <a:solidFill>
                  <a:srgbClr val="00B050"/>
                </a:solidFill>
              </a:rPr>
              <a:t>, -</a:t>
            </a:r>
            <a:r>
              <a:rPr lang="en-GB" altLang="en-US" sz="2800" b="1" dirty="0" err="1" smtClean="0">
                <a:solidFill>
                  <a:srgbClr val="00B050"/>
                </a:solidFill>
              </a:rPr>
              <a:t>ful</a:t>
            </a:r>
            <a:endParaRPr lang="en-GB" altLang="en-US" sz="2800" b="1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solidFill>
                  <a:srgbClr val="00B050"/>
                </a:solidFill>
              </a:rPr>
              <a:t>Spelling and reading Year 3 and 4 words from memory.   </a:t>
            </a:r>
          </a:p>
        </p:txBody>
      </p:sp>
    </p:spTree>
    <p:extLst>
      <p:ext uri="{BB962C8B-B14F-4D97-AF65-F5344CB8AC3E}">
        <p14:creationId xmlns:p14="http://schemas.microsoft.com/office/powerpoint/2010/main" val="2272260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493962" y="206375"/>
            <a:ext cx="7024688" cy="1143000"/>
          </a:xfrm>
        </p:spPr>
        <p:txBody>
          <a:bodyPr>
            <a:normAutofit/>
          </a:bodyPr>
          <a:lstStyle/>
          <a:p>
            <a:pPr algn="ctr"/>
            <a:r>
              <a:rPr lang="en-GB" altLang="en-US" sz="6000" b="1" dirty="0" smtClean="0">
                <a:solidFill>
                  <a:srgbClr val="FF0000"/>
                </a:solidFill>
                <a:latin typeface="+mn-lt"/>
              </a:rPr>
              <a:t>Writing in Year 4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065212" y="1981200"/>
            <a:ext cx="10363200" cy="5761038"/>
          </a:xfrm>
        </p:spPr>
        <p:txBody>
          <a:bodyPr>
            <a:normAutofit/>
          </a:bodyPr>
          <a:lstStyle/>
          <a:p>
            <a:pPr lvl="0">
              <a:buClr>
                <a:srgbClr val="99CB38"/>
              </a:buClr>
              <a:buFont typeface="Wingdings" panose="05000000000000000000" pitchFamily="2" charset="2"/>
              <a:buChar char="Ø"/>
            </a:pPr>
            <a:r>
              <a:rPr lang="en-GB" altLang="en-US" sz="2800" dirty="0">
                <a:solidFill>
                  <a:srgbClr val="00B050"/>
                </a:solidFill>
              </a:rPr>
              <a:t>Children use black handwriting pens</a:t>
            </a:r>
          </a:p>
          <a:p>
            <a:pPr lvl="0">
              <a:buClr>
                <a:srgbClr val="99CB38"/>
              </a:buClr>
              <a:buFont typeface="Wingdings" panose="05000000000000000000" pitchFamily="2" charset="2"/>
              <a:buChar char="Ø"/>
            </a:pPr>
            <a:r>
              <a:rPr lang="en-GB" altLang="en-US" sz="2800" dirty="0">
                <a:solidFill>
                  <a:srgbClr val="00B050"/>
                </a:solidFill>
              </a:rPr>
              <a:t>Cursive (joined handwriting)</a:t>
            </a:r>
          </a:p>
          <a:p>
            <a:pPr lvl="0">
              <a:buClr>
                <a:srgbClr val="99CB38"/>
              </a:buClr>
              <a:buFont typeface="Wingdings" panose="05000000000000000000" pitchFamily="2" charset="2"/>
              <a:buChar char="Ø"/>
            </a:pPr>
            <a:r>
              <a:rPr lang="en-GB" altLang="en-US" sz="2800" dirty="0">
                <a:solidFill>
                  <a:srgbClr val="00B050"/>
                </a:solidFill>
              </a:rPr>
              <a:t>Writing for a range of purposes e.g. non-chronological reports, narrative, explanations, persuasion, biography, diary writing.</a:t>
            </a:r>
          </a:p>
          <a:p>
            <a:pPr lvl="0">
              <a:buClr>
                <a:srgbClr val="99CB38"/>
              </a:buClr>
              <a:buFont typeface="Wingdings" panose="05000000000000000000" pitchFamily="2" charset="2"/>
              <a:buChar char="Ø"/>
            </a:pPr>
            <a:r>
              <a:rPr lang="en-GB" altLang="en-US" sz="2800" dirty="0">
                <a:solidFill>
                  <a:srgbClr val="00B050"/>
                </a:solidFill>
              </a:rPr>
              <a:t>Reading widely will benefit children in their writing ability.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n-US" sz="14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01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 noChangeArrowheads="1"/>
          </p:cNvSpPr>
          <p:nvPr>
            <p:ph type="title"/>
          </p:nvPr>
        </p:nvSpPr>
        <p:spPr>
          <a:xfrm>
            <a:off x="3275012" y="609600"/>
            <a:ext cx="8042275" cy="8651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6000" b="1" dirty="0" smtClean="0">
                <a:solidFill>
                  <a:srgbClr val="FF0000"/>
                </a:solidFill>
                <a:latin typeface="+mn-lt"/>
              </a:rPr>
              <a:t>Science in Year 4</a:t>
            </a:r>
            <a:endParaRPr lang="en-GB" alt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5289" y="2209800"/>
            <a:ext cx="60928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00B050"/>
                </a:solidFill>
              </a:rPr>
              <a:t>Living things and their habitats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00B050"/>
                </a:solidFill>
              </a:rPr>
              <a:t>States of Matter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00B050"/>
                </a:solidFill>
              </a:rPr>
              <a:t>Sound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00B050"/>
                </a:solidFill>
              </a:rPr>
              <a:t>Electricity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00B050"/>
                </a:solidFill>
              </a:rPr>
              <a:t>Animals including humans</a:t>
            </a:r>
          </a:p>
        </p:txBody>
      </p:sp>
    </p:spTree>
    <p:extLst>
      <p:ext uri="{BB962C8B-B14F-4D97-AF65-F5344CB8AC3E}">
        <p14:creationId xmlns:p14="http://schemas.microsoft.com/office/powerpoint/2010/main" val="2558070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 noChangeArrowheads="1"/>
          </p:cNvSpPr>
          <p:nvPr>
            <p:ph type="title"/>
          </p:nvPr>
        </p:nvSpPr>
        <p:spPr>
          <a:xfrm>
            <a:off x="531812" y="533400"/>
            <a:ext cx="11014075" cy="8651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6000" b="1" dirty="0" smtClean="0">
                <a:solidFill>
                  <a:srgbClr val="FF0000"/>
                </a:solidFill>
                <a:latin typeface="+mn-lt"/>
              </a:rPr>
              <a:t>Other curriculum topics in Year 4</a:t>
            </a:r>
            <a:endParaRPr lang="en-GB" alt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0412" y="1828800"/>
            <a:ext cx="60928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B050"/>
                </a:solidFill>
              </a:rPr>
              <a:t>History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B050"/>
                </a:solidFill>
              </a:rPr>
              <a:t>Geography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B050"/>
                </a:solidFill>
              </a:rPr>
              <a:t>Computing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B050"/>
                </a:solidFill>
              </a:rPr>
              <a:t>Art and design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B050"/>
                </a:solidFill>
              </a:rPr>
              <a:t>Design and Technology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B050"/>
                </a:solidFill>
              </a:rPr>
              <a:t>PSHE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B050"/>
                </a:solidFill>
              </a:rPr>
              <a:t>PE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B050"/>
                </a:solidFill>
              </a:rPr>
              <a:t>Music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B050"/>
                </a:solidFill>
              </a:rPr>
              <a:t>French</a:t>
            </a:r>
          </a:p>
        </p:txBody>
      </p:sp>
    </p:spTree>
    <p:extLst>
      <p:ext uri="{BB962C8B-B14F-4D97-AF65-F5344CB8AC3E}">
        <p14:creationId xmlns:p14="http://schemas.microsoft.com/office/powerpoint/2010/main" val="1887079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9012" y="336509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5400" dirty="0" smtClean="0">
                <a:solidFill>
                  <a:srgbClr val="FF0000"/>
                </a:solidFill>
              </a:rPr>
              <a:t>Our School Prayer</a:t>
            </a:r>
            <a:endParaRPr lang="en-GB" altLang="en-US" sz="5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5612" y="1905000"/>
            <a:ext cx="11341652" cy="37220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Dear God,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Bless all the children and staff in our school.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Bless all our loving parents, our school community and parishioners.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Let us follow the shining examples of St Alban and St Stephen.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Help us to be the best that we can be and guide us as we stay connected to you and Jesus in all that we do.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As a school, we are learning and growing with God by our side. 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00B050"/>
                </a:solidFill>
              </a:rPr>
              <a:t>Amen.</a:t>
            </a:r>
          </a:p>
          <a:p>
            <a:pPr marL="0" indent="0">
              <a:buNone/>
            </a:pPr>
            <a:endParaRPr lang="en-GB" sz="32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 noChangeArrowheads="1"/>
          </p:cNvSpPr>
          <p:nvPr>
            <p:ph type="title"/>
          </p:nvPr>
        </p:nvSpPr>
        <p:spPr>
          <a:xfrm>
            <a:off x="3960812" y="457200"/>
            <a:ext cx="11014075" cy="8651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6000" b="1" dirty="0" smtClean="0">
                <a:solidFill>
                  <a:srgbClr val="FF0000"/>
                </a:solidFill>
                <a:latin typeface="+mn-lt"/>
              </a:rPr>
              <a:t>Home Learning</a:t>
            </a:r>
            <a:endParaRPr lang="en-GB" alt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3812" y="2057400"/>
            <a:ext cx="9753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50"/>
                </a:solidFill>
              </a:rPr>
              <a:t>Daily reading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50"/>
                </a:solidFill>
              </a:rPr>
              <a:t>Times tables practise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50"/>
                </a:solidFill>
              </a:rPr>
              <a:t>Weekly Maths and Spellings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B050"/>
                </a:solidFill>
              </a:rPr>
              <a:t>Termly Home Learning grid – 6 pieces including 2 </a:t>
            </a:r>
            <a:r>
              <a:rPr lang="en-GB" sz="3200" dirty="0" smtClean="0">
                <a:solidFill>
                  <a:srgbClr val="00B050"/>
                </a:solidFill>
              </a:rPr>
              <a:t>RE Please remember to submit RE under the RE assignments and a separate piece of homework for each of the other assignments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rgbClr val="00B050"/>
                </a:solidFill>
              </a:rPr>
              <a:t>Times Tables Rock Stars &amp; </a:t>
            </a:r>
            <a:r>
              <a:rPr lang="en-GB" sz="3200" dirty="0" err="1" smtClean="0">
                <a:solidFill>
                  <a:srgbClr val="00B050"/>
                </a:solidFill>
              </a:rPr>
              <a:t>Numbots</a:t>
            </a:r>
            <a:r>
              <a:rPr lang="en-GB" sz="3200" dirty="0" smtClean="0">
                <a:solidFill>
                  <a:srgbClr val="00B050"/>
                </a:solidFill>
              </a:rPr>
              <a:t>.</a:t>
            </a:r>
            <a:endParaRPr lang="en-GB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14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12950" y="260351"/>
            <a:ext cx="834866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None/>
              <a:defRPr/>
            </a:pPr>
            <a:r>
              <a:rPr lang="en-GB" altLang="en-US" sz="5400" b="1" dirty="0">
                <a:solidFill>
                  <a:srgbClr val="FF0000"/>
                </a:solidFill>
                <a:latin typeface="+mn-lt"/>
              </a:rPr>
              <a:t>How </a:t>
            </a:r>
            <a:r>
              <a:rPr lang="en-GB" altLang="en-US" sz="5400" b="1" dirty="0" smtClean="0">
                <a:solidFill>
                  <a:srgbClr val="FF0000"/>
                </a:solidFill>
                <a:latin typeface="+mn-lt"/>
              </a:rPr>
              <a:t>you can </a:t>
            </a:r>
            <a:r>
              <a:rPr lang="en-GB" altLang="en-US" sz="5400" b="1" dirty="0">
                <a:solidFill>
                  <a:srgbClr val="FF0000"/>
                </a:solidFill>
                <a:latin typeface="+mn-lt"/>
              </a:rPr>
              <a:t>help </a:t>
            </a:r>
            <a:r>
              <a:rPr lang="en-GB" altLang="en-US" sz="5400" b="1" dirty="0" smtClean="0">
                <a:solidFill>
                  <a:srgbClr val="FF0000"/>
                </a:solidFill>
                <a:latin typeface="+mn-lt"/>
              </a:rPr>
              <a:t>at home</a:t>
            </a:r>
            <a:endParaRPr lang="en-GB" altLang="en-US" sz="1000" b="1" dirty="0" smtClean="0">
              <a:solidFill>
                <a:srgbClr val="FF0000"/>
              </a:solidFill>
              <a:latin typeface="+mn-lt"/>
            </a:endParaRPr>
          </a:p>
          <a:p>
            <a:pPr marL="457200" indent="-457200" defTabSz="9144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GB" altLang="en-US" sz="54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7612" y="2362200"/>
            <a:ext cx="1021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B050"/>
                </a:solidFill>
              </a:rPr>
              <a:t>Reading and asking questions about it</a:t>
            </a:r>
            <a:endParaRPr lang="en-GB" sz="2800" dirty="0">
              <a:solidFill>
                <a:srgbClr val="00B05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B050"/>
                </a:solidFill>
              </a:rPr>
              <a:t>Real life </a:t>
            </a:r>
            <a:r>
              <a:rPr lang="en-GB" sz="2800" dirty="0" smtClean="0">
                <a:solidFill>
                  <a:srgbClr val="00B050"/>
                </a:solidFill>
              </a:rPr>
              <a:t>Maths, </a:t>
            </a:r>
            <a:r>
              <a:rPr lang="en-GB" sz="2800" dirty="0">
                <a:solidFill>
                  <a:srgbClr val="00B050"/>
                </a:solidFill>
              </a:rPr>
              <a:t>e.g. telling the time and cooking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B050"/>
                </a:solidFill>
              </a:rPr>
              <a:t>Encourage children to complete homework and to present </a:t>
            </a:r>
            <a:r>
              <a:rPr lang="en-GB" sz="2800" dirty="0" smtClean="0">
                <a:solidFill>
                  <a:srgbClr val="00B050"/>
                </a:solidFill>
              </a:rPr>
              <a:t>neatly</a:t>
            </a:r>
            <a:endParaRPr lang="en-GB" sz="2800" dirty="0">
              <a:solidFill>
                <a:srgbClr val="00B05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B050"/>
                </a:solidFill>
              </a:rPr>
              <a:t>Having named equipment in school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B050"/>
                </a:solidFill>
              </a:rPr>
              <a:t>Talking to your children about what they have been learning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B050"/>
                </a:solidFill>
              </a:rPr>
              <a:t>Home liaison booklets if you need to send in a message.</a:t>
            </a:r>
          </a:p>
        </p:txBody>
      </p:sp>
    </p:spTree>
    <p:extLst>
      <p:ext uri="{BB962C8B-B14F-4D97-AF65-F5344CB8AC3E}">
        <p14:creationId xmlns:p14="http://schemas.microsoft.com/office/powerpoint/2010/main" val="3106036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7"/>
          <p:cNvSpPr txBox="1">
            <a:spLocks noChangeArrowheads="1"/>
          </p:cNvSpPr>
          <p:nvPr/>
        </p:nvSpPr>
        <p:spPr bwMode="auto">
          <a:xfrm>
            <a:off x="379412" y="685800"/>
            <a:ext cx="10591800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1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2870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6000" b="1" dirty="0">
                <a:solidFill>
                  <a:srgbClr val="FF0000"/>
                </a:solidFill>
                <a:latin typeface="+mn-lt"/>
              </a:rPr>
              <a:t>Parent Helpers</a:t>
            </a:r>
          </a:p>
          <a:p>
            <a:pPr eaLnBrk="1" hangingPunct="1">
              <a:defRPr/>
            </a:pPr>
            <a:endParaRPr lang="en-GB" b="1" u="sng" dirty="0">
              <a:latin typeface="+mj-lt"/>
            </a:endParaRPr>
          </a:p>
          <a:p>
            <a:pPr eaLnBrk="1" hangingPunct="1">
              <a:defRPr/>
            </a:pPr>
            <a:r>
              <a:rPr lang="en-GB" sz="2800" dirty="0">
                <a:solidFill>
                  <a:srgbClr val="00B050"/>
                </a:solidFill>
                <a:latin typeface="+mj-lt"/>
              </a:rPr>
              <a:t>The support of parents is of enormous benefit to the children and we warmly welcome it. </a:t>
            </a:r>
          </a:p>
          <a:p>
            <a:pPr eaLnBrk="1" hangingPunct="1">
              <a:defRPr/>
            </a:pPr>
            <a:endParaRPr lang="en-GB" sz="2800" dirty="0">
              <a:solidFill>
                <a:srgbClr val="00B05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sz="2800" dirty="0" smtClean="0">
                <a:solidFill>
                  <a:srgbClr val="00B050"/>
                </a:solidFill>
                <a:latin typeface="+mj-lt"/>
              </a:rPr>
              <a:t>We already have a team of fantastic parent </a:t>
            </a:r>
            <a:r>
              <a:rPr lang="en-GB" sz="2800" dirty="0">
                <a:solidFill>
                  <a:srgbClr val="00B050"/>
                </a:solidFill>
                <a:latin typeface="+mj-lt"/>
              </a:rPr>
              <a:t>volunteers </a:t>
            </a:r>
            <a:r>
              <a:rPr lang="en-GB" sz="2800" dirty="0" smtClean="0">
                <a:solidFill>
                  <a:srgbClr val="00B050"/>
                </a:solidFill>
                <a:latin typeface="+mj-lt"/>
              </a:rPr>
              <a:t>who read with children and help in the library every week. If </a:t>
            </a:r>
            <a:r>
              <a:rPr lang="en-GB" sz="2800" dirty="0">
                <a:solidFill>
                  <a:srgbClr val="00B050"/>
                </a:solidFill>
                <a:latin typeface="+mj-lt"/>
              </a:rPr>
              <a:t>you are interested in becoming </a:t>
            </a:r>
            <a:r>
              <a:rPr lang="en-GB" sz="2800" dirty="0" smtClean="0">
                <a:solidFill>
                  <a:srgbClr val="00B050"/>
                </a:solidFill>
                <a:latin typeface="+mj-lt"/>
              </a:rPr>
              <a:t>a regular volunteer, </a:t>
            </a:r>
            <a:r>
              <a:rPr lang="en-GB" sz="2800" dirty="0">
                <a:solidFill>
                  <a:srgbClr val="00B050"/>
                </a:solidFill>
                <a:latin typeface="+mj-lt"/>
              </a:rPr>
              <a:t>please notify the office and further information will follow. </a:t>
            </a:r>
          </a:p>
          <a:p>
            <a:pPr eaLnBrk="1" hangingPunct="1">
              <a:defRPr/>
            </a:pPr>
            <a:endParaRPr lang="en-GB" sz="2800" i="1" dirty="0">
              <a:solidFill>
                <a:srgbClr val="00B05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sz="2800" i="1" dirty="0">
                <a:solidFill>
                  <a:srgbClr val="00B050"/>
                </a:solidFill>
                <a:latin typeface="+mj-lt"/>
              </a:rPr>
              <a:t>(Please note that in line with Hertfordshire County Council, all parents working in school will be asked to apply for police clearance.)</a:t>
            </a:r>
          </a:p>
          <a:p>
            <a:pPr indent="0" eaLnBrk="1" hangingPunct="1">
              <a:defRPr/>
            </a:pPr>
            <a:endParaRPr lang="en-GB" sz="2400" i="1" dirty="0">
              <a:latin typeface="+mj-lt"/>
            </a:endParaRPr>
          </a:p>
        </p:txBody>
      </p:sp>
      <p:pic>
        <p:nvPicPr>
          <p:cNvPr id="47107" name="Picture 6" descr="2,829 Parent Teacher Illustrations &amp;amp; Clip Art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228600"/>
            <a:ext cx="20891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393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741612" y="228600"/>
            <a:ext cx="6348413" cy="1320800"/>
          </a:xfrm>
        </p:spPr>
        <p:txBody>
          <a:bodyPr>
            <a:normAutofit/>
          </a:bodyPr>
          <a:lstStyle/>
          <a:p>
            <a:pPr algn="ctr"/>
            <a:r>
              <a:rPr lang="en-GB" altLang="en-US" sz="6000" b="1" dirty="0" smtClean="0">
                <a:solidFill>
                  <a:srgbClr val="FF0000"/>
                </a:solidFill>
                <a:latin typeface="+mn-lt"/>
              </a:rPr>
              <a:t>Any Questions?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250155" y="3733800"/>
            <a:ext cx="9331325" cy="4824412"/>
          </a:xfrm>
        </p:spPr>
        <p:txBody>
          <a:bodyPr/>
          <a:lstStyle/>
          <a:p>
            <a:pPr marL="68263" indent="0">
              <a:buNone/>
            </a:pPr>
            <a:r>
              <a:rPr lang="en-GB" altLang="en-US" sz="2800" b="1" dirty="0">
                <a:solidFill>
                  <a:srgbClr val="00B050"/>
                </a:solidFill>
              </a:rPr>
              <a:t>If you have any </a:t>
            </a:r>
            <a:r>
              <a:rPr lang="en-GB" altLang="en-US" sz="2800" b="1" dirty="0" smtClean="0">
                <a:solidFill>
                  <a:srgbClr val="00B050"/>
                </a:solidFill>
              </a:rPr>
              <a:t>further questions</a:t>
            </a:r>
            <a:r>
              <a:rPr lang="en-GB" altLang="en-US" sz="2800" b="1" dirty="0">
                <a:solidFill>
                  <a:srgbClr val="00B050"/>
                </a:solidFill>
              </a:rPr>
              <a:t>, please email the office:</a:t>
            </a:r>
          </a:p>
          <a:p>
            <a:pPr marL="68263" indent="0" algn="ctr">
              <a:buNone/>
            </a:pPr>
            <a:r>
              <a:rPr lang="en-GB" altLang="en-US" sz="2800" b="1" dirty="0">
                <a:solidFill>
                  <a:srgbClr val="00B050"/>
                </a:solidFill>
                <a:hlinkClick r:id="rId2"/>
              </a:rPr>
              <a:t>admin@ssas.herts.sch.uk</a:t>
            </a:r>
            <a:endParaRPr lang="en-GB" altLang="en-US" sz="2800" b="1" dirty="0">
              <a:solidFill>
                <a:srgbClr val="00B050"/>
              </a:solidFill>
            </a:endParaRPr>
          </a:p>
          <a:p>
            <a:pPr marL="68263" indent="0" algn="ctr">
              <a:buNone/>
            </a:pPr>
            <a:r>
              <a:rPr lang="en-GB" altLang="en-US" sz="2800" b="1" dirty="0">
                <a:solidFill>
                  <a:srgbClr val="00B050"/>
                </a:solidFill>
              </a:rPr>
              <a:t>We will try to get back to you as soon as possible.</a:t>
            </a:r>
          </a:p>
          <a:p>
            <a:pPr marL="68263" indent="0">
              <a:buNone/>
            </a:pPr>
            <a:endParaRPr lang="en-GB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55197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lorful autumn leaves border - Stock Photo , #spon, #leaves, #autumn ...">
            <a:extLst>
              <a:ext uri="{FF2B5EF4-FFF2-40B4-BE49-F238E27FC236}">
                <a16:creationId xmlns:a16="http://schemas.microsoft.com/office/drawing/2014/main" id="{F5DF24D2-12C2-5BCF-E1CB-5ED5C88F7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" y="-228600"/>
            <a:ext cx="12186741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E72E66-BFD8-B11F-B635-230F03165D85}"/>
              </a:ext>
            </a:extLst>
          </p:cNvPr>
          <p:cNvSpPr txBox="1"/>
          <p:nvPr/>
        </p:nvSpPr>
        <p:spPr>
          <a:xfrm>
            <a:off x="1065212" y="1752600"/>
            <a:ext cx="10439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4000" dirty="0" smtClean="0">
                <a:solidFill>
                  <a:srgbClr val="FF0000"/>
                </a:solidFill>
              </a:rPr>
              <a:t>Thank you for your support.</a:t>
            </a:r>
          </a:p>
          <a:p>
            <a:pPr algn="ctr">
              <a:spcBef>
                <a:spcPct val="0"/>
              </a:spcBef>
              <a:defRPr/>
            </a:pPr>
            <a:r>
              <a:rPr lang="en-GB" altLang="en-US" sz="4000" dirty="0" smtClean="0">
                <a:solidFill>
                  <a:srgbClr val="00B050"/>
                </a:solidFill>
              </a:rPr>
              <a:t>We </a:t>
            </a:r>
            <a:r>
              <a:rPr lang="en-GB" altLang="en-US" sz="4000" dirty="0">
                <a:solidFill>
                  <a:srgbClr val="00B050"/>
                </a:solidFill>
              </a:rPr>
              <a:t>hope that you found this information </a:t>
            </a:r>
            <a:r>
              <a:rPr lang="en-GB" altLang="en-US" sz="4000" dirty="0" smtClean="0">
                <a:solidFill>
                  <a:srgbClr val="00B050"/>
                </a:solidFill>
              </a:rPr>
              <a:t>useful. </a:t>
            </a:r>
            <a:r>
              <a:rPr lang="en-GB" altLang="en-US" sz="4000" dirty="0">
                <a:solidFill>
                  <a:srgbClr val="00B050"/>
                </a:solidFill>
              </a:rPr>
              <a:t>W</a:t>
            </a:r>
            <a:r>
              <a:rPr lang="en-GB" altLang="en-US" sz="4000" dirty="0" smtClean="0">
                <a:solidFill>
                  <a:srgbClr val="00B050"/>
                </a:solidFill>
              </a:rPr>
              <a:t>e </a:t>
            </a:r>
            <a:r>
              <a:rPr lang="en-GB" altLang="en-US" sz="4000" dirty="0">
                <a:solidFill>
                  <a:srgbClr val="00B050"/>
                </a:solidFill>
              </a:rPr>
              <a:t>are very much looking forward to getting to know your families and children </a:t>
            </a:r>
            <a:r>
              <a:rPr lang="en-GB" altLang="en-US" sz="4000" dirty="0" smtClean="0">
                <a:solidFill>
                  <a:srgbClr val="00B050"/>
                </a:solidFill>
              </a:rPr>
              <a:t>this year.</a:t>
            </a:r>
            <a:endParaRPr lang="en-GB" altLang="en-US" sz="4000" dirty="0">
              <a:solidFill>
                <a:srgbClr val="00B05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07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012" y="5334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5400" dirty="0" smtClean="0">
                <a:solidFill>
                  <a:srgbClr val="FF0000"/>
                </a:solidFill>
              </a:rPr>
              <a:t>Our Mission Statement</a:t>
            </a:r>
            <a:endParaRPr lang="en-GB" altLang="en-US" sz="5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4212" y="2438400"/>
            <a:ext cx="11341652" cy="37220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b="1" dirty="0" smtClean="0">
                <a:solidFill>
                  <a:srgbClr val="00B050"/>
                </a:solidFill>
              </a:rPr>
              <a:t>Learning and Growing with God by our Side</a:t>
            </a:r>
            <a:endParaRPr lang="en-GB" sz="4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003300"/>
              </a:solidFill>
            </a:endParaRPr>
          </a:p>
        </p:txBody>
      </p:sp>
      <p:sp>
        <p:nvSpPr>
          <p:cNvPr id="3" name="AutoShape 2" descr="Cross Heart Tree Landscape Background Vector Abstract Christianity Concept  Royalty Free SVG, Cliparts, Vectors, And Stock Illustration. Image 51074517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https://dougwils.com/wp-content/uploads/2020/07/Plant-From-Bibl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3200400"/>
            <a:ext cx="762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9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8638" y="554747"/>
            <a:ext cx="6238920" cy="54475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199" b="1" u="sng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Our Golden Rules</a:t>
            </a:r>
          </a:p>
          <a:p>
            <a:pPr algn="ctr"/>
            <a:endParaRPr lang="en-GB" sz="800" b="1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We are gentle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 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We are kind and helpful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 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We listen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 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We are honest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 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We work </a:t>
            </a:r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hard</a:t>
            </a:r>
          </a:p>
          <a:p>
            <a:pPr algn="ctr"/>
            <a:endParaRPr lang="en-GB" sz="2800" b="1" dirty="0" smtClean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We look after property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544" y="554747"/>
            <a:ext cx="4983911" cy="55077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199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Our School Values</a:t>
            </a:r>
          </a:p>
          <a:p>
            <a:pPr algn="ctr"/>
            <a:endParaRPr lang="en-GB" sz="3199" b="1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3199" b="1" dirty="0">
                <a:solidFill>
                  <a:srgbClr val="FF0000"/>
                </a:solidFill>
                <a:latin typeface="Goudy Old Style" panose="02020502050305020303" pitchFamily="18" charset="0"/>
              </a:rPr>
              <a:t>Faith</a:t>
            </a:r>
          </a:p>
          <a:p>
            <a:pPr algn="ctr"/>
            <a:endParaRPr lang="en-GB" sz="3199" b="1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3199" b="1" dirty="0">
                <a:solidFill>
                  <a:srgbClr val="FF0000"/>
                </a:solidFill>
                <a:latin typeface="Goudy Old Style" panose="02020502050305020303" pitchFamily="18" charset="0"/>
              </a:rPr>
              <a:t>Friendship</a:t>
            </a:r>
          </a:p>
          <a:p>
            <a:pPr algn="ctr"/>
            <a:endParaRPr lang="en-GB" sz="3199" b="1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3199" b="1" dirty="0">
                <a:solidFill>
                  <a:srgbClr val="FF0000"/>
                </a:solidFill>
                <a:latin typeface="Goudy Old Style" panose="02020502050305020303" pitchFamily="18" charset="0"/>
              </a:rPr>
              <a:t>Determination</a:t>
            </a:r>
          </a:p>
          <a:p>
            <a:pPr algn="ctr"/>
            <a:endParaRPr lang="en-GB" sz="3199" b="1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3199" b="1" dirty="0">
                <a:solidFill>
                  <a:srgbClr val="FF0000"/>
                </a:solidFill>
                <a:latin typeface="Goudy Old Style" panose="02020502050305020303" pitchFamily="18" charset="0"/>
              </a:rPr>
              <a:t>Respect</a:t>
            </a:r>
          </a:p>
          <a:p>
            <a:pPr algn="ctr"/>
            <a:endParaRPr lang="en-GB" sz="3199" b="1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3199" b="1" dirty="0">
                <a:solidFill>
                  <a:srgbClr val="FF0000"/>
                </a:solidFill>
                <a:latin typeface="Goudy Old Style" panose="02020502050305020303" pitchFamily="18" charset="0"/>
              </a:rPr>
              <a:t>Unity</a:t>
            </a:r>
            <a:endParaRPr lang="en-GB" sz="3199" dirty="0">
              <a:solidFill>
                <a:srgbClr val="FF000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8" y="638502"/>
            <a:ext cx="617515" cy="851438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248" y="638502"/>
            <a:ext cx="617515" cy="851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5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612" y="6096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5400" dirty="0" smtClean="0">
                <a:solidFill>
                  <a:srgbClr val="FF0000"/>
                </a:solidFill>
              </a:rPr>
              <a:t>Our Senior Leadership Team</a:t>
            </a:r>
            <a:endParaRPr lang="en-GB" altLang="en-US" sz="5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 bwMode="auto">
          <a:xfrm>
            <a:off x="916216" y="4648200"/>
            <a:ext cx="2679699" cy="1524000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</a:t>
            </a: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P. Keane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Headteacher </a:t>
            </a: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4514963" y="4648200"/>
            <a:ext cx="2679699" cy="1524000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Ms</a:t>
            </a: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T. Hackett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 of School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12473098" y="8214418"/>
            <a:ext cx="2004709" cy="1031726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C. Smith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Assistant </a:t>
            </a:r>
            <a:r>
              <a:rPr lang="en-US" altLang="en-US" sz="26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Headteacher</a:t>
            </a:r>
            <a:endParaRPr lang="en-US" altLang="en-US" sz="2600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&amp; SENDCO</a:t>
            </a: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Footer Placeholder 4"/>
          <p:cNvSpPr txBox="1">
            <a:spLocks/>
          </p:cNvSpPr>
          <p:nvPr/>
        </p:nvSpPr>
        <p:spPr bwMode="auto">
          <a:xfrm>
            <a:off x="8207601" y="4613275"/>
            <a:ext cx="2679699" cy="1524000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C. Smith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Assistant </a:t>
            </a:r>
            <a:r>
              <a:rPr lang="en-US" altLang="en-US" sz="26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Headteacher</a:t>
            </a:r>
            <a:r>
              <a:rPr lang="en-US" altLang="en-US" sz="2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&amp; SENDCO </a:t>
            </a:r>
          </a:p>
        </p:txBody>
      </p:sp>
      <p:pic>
        <p:nvPicPr>
          <p:cNvPr id="1028" name="Picture 4" descr="https://www.ssas.herts.sch.uk/wp-content/uploads/2021/02/smi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0" r="8071" b="12116"/>
          <a:stretch/>
        </p:blipFill>
        <p:spPr bwMode="auto">
          <a:xfrm>
            <a:off x="8207601" y="1905000"/>
            <a:ext cx="2240930" cy="258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ssas.herts.sch.uk/wp-content/uploads/2023/06/P-Keane-25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65" y="22002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www.ssas.herts.sch.uk/wp-content/uploads/2021/01/hackett-1-e1673015925478-200x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2" y="2103904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20713"/>
            <a:ext cx="6348412" cy="1320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latin typeface="+mn-lt"/>
                <a:ea typeface="Cambria" panose="02040503050406030204" pitchFamily="18" charset="0"/>
              </a:rPr>
              <a:t>Year 4 Staff  </a:t>
            </a:r>
            <a:endParaRPr lang="en-GB" dirty="0">
              <a:solidFill>
                <a:srgbClr val="FF0000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897063" y="3295650"/>
            <a:ext cx="1890713" cy="723900"/>
          </a:xfr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00" dirty="0">
                <a:solidFill>
                  <a:prstClr val="black"/>
                </a:solidFill>
                <a:latin typeface="Trebuchet MS" panose="020B0603020202020204"/>
                <a:cs typeface="Arial" panose="020B0604020202020204" pitchFamily="34" charset="0"/>
              </a:rPr>
              <a:t> </a:t>
            </a:r>
            <a:r>
              <a:rPr lang="en-US" altLang="en-US" sz="1800" u="sng" dirty="0">
                <a:solidFill>
                  <a:prstClr val="black"/>
                </a:solidFill>
                <a:latin typeface="Trebuchet MS" panose="020B0603020202020204"/>
                <a:cs typeface="Arial" panose="020B0604020202020204" pitchFamily="34" charset="0"/>
              </a:rPr>
              <a:t>Hazel Class </a:t>
            </a:r>
            <a:endParaRPr lang="en-US" altLang="en-US" sz="1800" dirty="0">
              <a:solidFill>
                <a:prstClr val="black"/>
              </a:solidFill>
              <a:latin typeface="Trebuchet MS" panose="020B0603020202020204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00" dirty="0" err="1">
                <a:solidFill>
                  <a:prstClr val="black"/>
                </a:solidFill>
                <a:latin typeface="Trebuchet MS" panose="020B0603020202020204"/>
                <a:cs typeface="Arial" panose="020B0604020202020204" pitchFamily="34" charset="0"/>
              </a:rPr>
              <a:t>Mrs</a:t>
            </a:r>
            <a:r>
              <a:rPr lang="en-US" altLang="en-US" sz="1800" dirty="0">
                <a:solidFill>
                  <a:prstClr val="black"/>
                </a:solidFill>
                <a:latin typeface="Trebuchet MS" panose="020B0603020202020204"/>
                <a:cs typeface="Arial" panose="020B0604020202020204" pitchFamily="34" charset="0"/>
              </a:rPr>
              <a:t> Tennant</a:t>
            </a: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00" dirty="0">
                <a:solidFill>
                  <a:prstClr val="black"/>
                </a:solidFill>
                <a:latin typeface="Trebuchet MS" panose="020B0603020202020204"/>
                <a:cs typeface="Arial" panose="020B0604020202020204" pitchFamily="34" charset="0"/>
              </a:rPr>
              <a:t>Class teacher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117138" y="5648326"/>
            <a:ext cx="549275" cy="39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083BBB35-D352-4A16-A4E8-A13743FE5F8E}" type="slidenum"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6</a:t>
            </a:fld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4371975" y="3284538"/>
            <a:ext cx="1871662" cy="72866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00" u="sng" dirty="0">
                <a:solidFill>
                  <a:prstClr val="black"/>
                </a:solidFill>
                <a:latin typeface="Trebuchet MS" panose="020B0603020202020204"/>
                <a:cs typeface="Arial" panose="020B0604020202020204" pitchFamily="34" charset="0"/>
              </a:rPr>
              <a:t>Beech Class </a:t>
            </a: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00" dirty="0">
                <a:solidFill>
                  <a:prstClr val="black"/>
                </a:solidFill>
                <a:latin typeface="Trebuchet MS" panose="020B0603020202020204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Trebuchet MS" panose="020B0603020202020204"/>
                <a:cs typeface="Arial" panose="020B0604020202020204" pitchFamily="34" charset="0"/>
              </a:rPr>
              <a:t>Ms</a:t>
            </a:r>
            <a:r>
              <a:rPr lang="en-US" altLang="en-US" sz="1800" dirty="0">
                <a:solidFill>
                  <a:prstClr val="black"/>
                </a:solidFill>
                <a:latin typeface="Trebuchet MS" panose="020B0603020202020204"/>
                <a:cs typeface="Arial" panose="020B0604020202020204" pitchFamily="34" charset="0"/>
              </a:rPr>
              <a:t> Mannering  </a:t>
            </a: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00" dirty="0">
                <a:solidFill>
                  <a:prstClr val="black"/>
                </a:solidFill>
                <a:latin typeface="Trebuchet MS" panose="020B0603020202020204"/>
                <a:cs typeface="Arial" panose="020B0604020202020204" pitchFamily="34" charset="0"/>
              </a:rPr>
              <a:t>Class teacher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8787" y="3295651"/>
            <a:ext cx="1944688" cy="64611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u="sng" dirty="0">
                <a:solidFill>
                  <a:prstClr val="black"/>
                </a:solidFill>
                <a:latin typeface="Trebuchet MS" panose="020B0603020202020204" pitchFamily="34" charset="0"/>
              </a:rPr>
              <a:t>Beech Class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Trebuchet MS" panose="020B0603020202020204" pitchFamily="34" charset="0"/>
              </a:rPr>
              <a:t>Miss </a:t>
            </a:r>
            <a:r>
              <a:rPr lang="en-GB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Sedgman</a:t>
            </a:r>
            <a:endParaRPr lang="en-GB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92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365251"/>
            <a:ext cx="122396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1365251"/>
            <a:ext cx="11906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1" y="4162424"/>
            <a:ext cx="136842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 txBox="1">
            <a:spLocks/>
          </p:cNvSpPr>
          <p:nvPr/>
        </p:nvSpPr>
        <p:spPr bwMode="auto">
          <a:xfrm>
            <a:off x="1209675" y="5986461"/>
            <a:ext cx="3162300" cy="72866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00" u="sng" dirty="0">
                <a:solidFill>
                  <a:prstClr val="black"/>
                </a:solidFill>
                <a:latin typeface="Trebuchet MS" panose="020B0603020202020204"/>
                <a:cs typeface="Arial" panose="020B0604020202020204" pitchFamily="34" charset="0"/>
              </a:rPr>
              <a:t>Hazel and Beech Classes</a:t>
            </a: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00" dirty="0">
                <a:solidFill>
                  <a:prstClr val="black"/>
                </a:solidFill>
                <a:latin typeface="Trebuchet MS" panose="020B0603020202020204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Trebuchet MS" panose="020B0603020202020204"/>
                <a:cs typeface="Arial" panose="020B0604020202020204" pitchFamily="34" charset="0"/>
              </a:rPr>
              <a:t>Mr</a:t>
            </a:r>
            <a:r>
              <a:rPr lang="en-US" altLang="en-US" sz="1800" dirty="0">
                <a:solidFill>
                  <a:prstClr val="black"/>
                </a:solidFill>
                <a:latin typeface="Trebuchet MS" panose="020B0603020202020204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Trebuchet MS" panose="020B0603020202020204"/>
                <a:cs typeface="Arial" panose="020B0604020202020204" pitchFamily="34" charset="0"/>
              </a:rPr>
              <a:t>McDonagh</a:t>
            </a:r>
            <a:endParaRPr lang="en-US" altLang="en-US" sz="1800" dirty="0">
              <a:solidFill>
                <a:prstClr val="black"/>
              </a:solidFill>
              <a:latin typeface="Trebuchet MS" panose="020B0603020202020204"/>
              <a:cs typeface="Arial" panose="020B0604020202020204" pitchFamily="34" charset="0"/>
            </a:endParaRPr>
          </a:p>
        </p:txBody>
      </p:sp>
      <p:pic>
        <p:nvPicPr>
          <p:cNvPr id="922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303339"/>
            <a:ext cx="128587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96138" y="5986460"/>
            <a:ext cx="1944688" cy="64611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Hazel </a:t>
            </a:r>
            <a:r>
              <a:rPr lang="en-GB" u="sng" dirty="0">
                <a:solidFill>
                  <a:prstClr val="black"/>
                </a:solidFill>
                <a:latin typeface="Trebuchet MS" panose="020B0603020202020204" pitchFamily="34" charset="0"/>
              </a:rPr>
              <a:t>Class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Mrs </a:t>
            </a:r>
            <a:r>
              <a:rPr lang="en-GB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Jayamana</a:t>
            </a:r>
            <a:endParaRPr lang="en-GB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1260" y="5986461"/>
            <a:ext cx="1944688" cy="64611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Hazel </a:t>
            </a:r>
            <a:r>
              <a:rPr lang="en-GB" u="sng" dirty="0">
                <a:solidFill>
                  <a:prstClr val="black"/>
                </a:solidFill>
                <a:latin typeface="Trebuchet MS" panose="020B0603020202020204" pitchFamily="34" charset="0"/>
              </a:rPr>
              <a:t>Class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Mrs Shenton</a:t>
            </a:r>
            <a:endParaRPr lang="en-GB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22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612" y="6096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5400" dirty="0" smtClean="0">
                <a:solidFill>
                  <a:srgbClr val="FF0000"/>
                </a:solidFill>
              </a:rPr>
              <a:t>Other Staff Members</a:t>
            </a:r>
            <a:endParaRPr lang="en-GB" altLang="en-US" sz="5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12473098" y="8214418"/>
            <a:ext cx="2004709" cy="1031726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C. Smith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Assistant </a:t>
            </a:r>
            <a:r>
              <a:rPr lang="en-US" altLang="en-US" sz="26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Headteacher</a:t>
            </a:r>
            <a:endParaRPr lang="en-US" altLang="en-US" sz="2600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&amp; SENDCO</a:t>
            </a: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31812" y="1905000"/>
            <a:ext cx="112014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800" dirty="0" smtClean="0"/>
              <a:t>P.E, Music and  French (Key Stage 2) will be covered by specialist teachers. </a:t>
            </a:r>
          </a:p>
        </p:txBody>
      </p:sp>
      <p:sp>
        <p:nvSpPr>
          <p:cNvPr id="15" name="Footer Placeholder 4"/>
          <p:cNvSpPr txBox="1">
            <a:spLocks/>
          </p:cNvSpPr>
          <p:nvPr/>
        </p:nvSpPr>
        <p:spPr bwMode="auto">
          <a:xfrm>
            <a:off x="3653722" y="5181600"/>
            <a:ext cx="1855788" cy="7239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</a:t>
            </a:r>
            <a:r>
              <a:rPr lang="en-US" altLang="en-US" sz="20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S. Wallace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P.E Specialist </a:t>
            </a:r>
          </a:p>
        </p:txBody>
      </p:sp>
      <p:sp>
        <p:nvSpPr>
          <p:cNvPr id="19" name="Footer Placeholder 4"/>
          <p:cNvSpPr txBox="1">
            <a:spLocks/>
          </p:cNvSpPr>
          <p:nvPr/>
        </p:nvSpPr>
        <p:spPr bwMode="auto">
          <a:xfrm>
            <a:off x="6424260" y="5181600"/>
            <a:ext cx="1857375" cy="7239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Z. Flatt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Music Specialist </a:t>
            </a:r>
          </a:p>
        </p:txBody>
      </p:sp>
      <p:sp>
        <p:nvSpPr>
          <p:cNvPr id="20" name="Footer Placeholder 4"/>
          <p:cNvSpPr txBox="1">
            <a:spLocks/>
          </p:cNvSpPr>
          <p:nvPr/>
        </p:nvSpPr>
        <p:spPr bwMode="auto">
          <a:xfrm>
            <a:off x="9196385" y="5181600"/>
            <a:ext cx="2286000" cy="7239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A. Harvey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French Specialist </a:t>
            </a:r>
          </a:p>
        </p:txBody>
      </p:sp>
      <p:pic>
        <p:nvPicPr>
          <p:cNvPr id="22" name="Picture 11" descr="https://www.ssas.herts.sch.uk/wp-content/uploads/2021/02/flatt-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2729326"/>
            <a:ext cx="2145802" cy="214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www.ssas.herts.sch.uk/wp-content/uploads/2021/01/Wallace-25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2776140"/>
            <a:ext cx="2156009" cy="21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 txBox="1">
            <a:spLocks/>
          </p:cNvSpPr>
          <p:nvPr/>
        </p:nvSpPr>
        <p:spPr bwMode="auto">
          <a:xfrm>
            <a:off x="558799" y="5105400"/>
            <a:ext cx="2180173" cy="9144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Tennant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Phase Leader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Lower Key Stage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701" y="2768305"/>
            <a:ext cx="1506834" cy="216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612" y="6096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5400" dirty="0" smtClean="0">
                <a:solidFill>
                  <a:srgbClr val="FF0000"/>
                </a:solidFill>
              </a:rPr>
              <a:t>Drop Off and Pick Up</a:t>
            </a:r>
            <a:endParaRPr lang="en-GB" altLang="en-US" sz="5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08012" y="1532930"/>
            <a:ext cx="106680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2800" b="1" u="sng" dirty="0">
              <a:solidFill>
                <a:srgbClr val="00B050"/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3600" dirty="0">
                <a:solidFill>
                  <a:srgbClr val="00B050"/>
                </a:solidFill>
                <a:latin typeface="+mn-lt"/>
              </a:rPr>
              <a:t>The doors open at </a:t>
            </a:r>
            <a:r>
              <a:rPr lang="en-GB" altLang="en-US" sz="3600" dirty="0" smtClean="0">
                <a:solidFill>
                  <a:srgbClr val="00B050"/>
                </a:solidFill>
                <a:latin typeface="+mn-lt"/>
              </a:rPr>
              <a:t>8.45am and close at 8.55am. There is a soft start to the day and when the children arrive they start </a:t>
            </a:r>
            <a:r>
              <a:rPr lang="en-GB" altLang="en-US" sz="3600" dirty="0">
                <a:solidFill>
                  <a:srgbClr val="00B050"/>
                </a:solidFill>
                <a:latin typeface="+mn-lt"/>
              </a:rPr>
              <a:t>their SODA (Start of Day Activity) </a:t>
            </a:r>
            <a:r>
              <a:rPr lang="en-GB" altLang="en-US" sz="3600" dirty="0" smtClean="0">
                <a:solidFill>
                  <a:srgbClr val="00B050"/>
                </a:solidFill>
                <a:latin typeface="+mn-lt"/>
              </a:rPr>
              <a:t>before </a:t>
            </a:r>
            <a:r>
              <a:rPr lang="en-GB" altLang="en-US" sz="3600" dirty="0">
                <a:solidFill>
                  <a:srgbClr val="00B050"/>
                </a:solidFill>
                <a:latin typeface="+mn-lt"/>
              </a:rPr>
              <a:t>lessons begin. </a:t>
            </a:r>
            <a:r>
              <a:rPr lang="en-GB" altLang="en-US" sz="3600" dirty="0" smtClean="0">
                <a:solidFill>
                  <a:srgbClr val="00B050"/>
                </a:solidFill>
                <a:latin typeface="+mn-lt"/>
              </a:rPr>
              <a:t>Children arriving after 8.55 will be marked late.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3600" dirty="0">
              <a:solidFill>
                <a:srgbClr val="00B050"/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3600" dirty="0">
                <a:solidFill>
                  <a:srgbClr val="00B050"/>
                </a:solidFill>
                <a:latin typeface="+mn-lt"/>
              </a:rPr>
              <a:t>Please help your child settle </a:t>
            </a:r>
            <a:r>
              <a:rPr lang="en-GB" altLang="en-US" sz="3600" dirty="0" smtClean="0">
                <a:solidFill>
                  <a:srgbClr val="00B050"/>
                </a:solidFill>
                <a:latin typeface="+mn-lt"/>
              </a:rPr>
              <a:t>by </a:t>
            </a:r>
            <a:r>
              <a:rPr lang="en-GB" altLang="en-US" sz="3600" dirty="0">
                <a:solidFill>
                  <a:srgbClr val="00B050"/>
                </a:solidFill>
                <a:latin typeface="+mn-lt"/>
              </a:rPr>
              <a:t>allowing them to come in to </a:t>
            </a:r>
            <a:r>
              <a:rPr lang="en-GB" altLang="en-US" sz="3600" dirty="0" smtClean="0">
                <a:solidFill>
                  <a:srgbClr val="00B050"/>
                </a:solidFill>
                <a:latin typeface="+mn-lt"/>
              </a:rPr>
              <a:t>the classroom independently. 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3600" dirty="0">
              <a:solidFill>
                <a:srgbClr val="00B050"/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3600" dirty="0" smtClean="0">
                <a:solidFill>
                  <a:srgbClr val="00B050"/>
                </a:solidFill>
                <a:latin typeface="+mn-lt"/>
              </a:rPr>
              <a:t>School finishes </a:t>
            </a:r>
            <a:r>
              <a:rPr lang="en-GB" altLang="en-US" sz="3600" dirty="0">
                <a:solidFill>
                  <a:srgbClr val="00B050"/>
                </a:solidFill>
                <a:latin typeface="+mn-lt"/>
              </a:rPr>
              <a:t>at </a:t>
            </a:r>
            <a:r>
              <a:rPr lang="en-GB" altLang="en-US" sz="3600" dirty="0" smtClean="0">
                <a:solidFill>
                  <a:srgbClr val="00B050"/>
                </a:solidFill>
                <a:latin typeface="+mn-lt"/>
              </a:rPr>
              <a:t>3.20pm</a:t>
            </a:r>
            <a:r>
              <a:rPr lang="en-GB" altLang="en-US" sz="3600" dirty="0" smtClean="0">
                <a:solidFill>
                  <a:srgbClr val="00B050"/>
                </a:solidFill>
                <a:latin typeface="+mn-lt"/>
              </a:rPr>
              <a:t>. 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28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34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612" y="6096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5400" b="1" dirty="0" smtClean="0">
                <a:solidFill>
                  <a:srgbClr val="FF0000"/>
                </a:solidFill>
              </a:rPr>
              <a:t>Lunches</a:t>
            </a:r>
            <a:endParaRPr lang="en-GB" alt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12473098" y="8214418"/>
            <a:ext cx="2004709" cy="1031726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C. Smith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Assistant </a:t>
            </a:r>
            <a:r>
              <a:rPr lang="en-US" altLang="en-US" sz="26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Headteacher</a:t>
            </a:r>
            <a:endParaRPr lang="en-US" altLang="en-US" sz="2600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&amp; SENDCO</a:t>
            </a: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08012" y="1752600"/>
            <a:ext cx="10668000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2800" dirty="0" smtClean="0">
                <a:solidFill>
                  <a:srgbClr val="00B050"/>
                </a:solidFill>
                <a:latin typeface="+mn-lt"/>
              </a:rPr>
              <a:t>We encourage parents to discuss school lunches with their child and to book their lunch choices in advance using </a:t>
            </a:r>
            <a:r>
              <a:rPr lang="en-GB" altLang="en-US" sz="2800" dirty="0" err="1" smtClean="0">
                <a:solidFill>
                  <a:srgbClr val="00B050"/>
                </a:solidFill>
                <a:latin typeface="+mn-lt"/>
              </a:rPr>
              <a:t>Arbor</a:t>
            </a:r>
            <a:r>
              <a:rPr lang="en-GB" altLang="en-US" sz="2800" dirty="0" smtClean="0">
                <a:solidFill>
                  <a:srgbClr val="00B050"/>
                </a:solidFill>
                <a:latin typeface="+mn-lt"/>
              </a:rPr>
              <a:t>. 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2800" dirty="0" smtClean="0">
              <a:solidFill>
                <a:srgbClr val="00B050"/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2800" dirty="0" smtClean="0">
                <a:solidFill>
                  <a:srgbClr val="00B050"/>
                </a:solidFill>
                <a:latin typeface="+mn-lt"/>
              </a:rPr>
              <a:t>This ensures that parents help their child to choose a meal they know that they will like and also means a quicker start to the school day .</a:t>
            </a:r>
            <a:endParaRPr lang="en-GB" altLang="en-US" sz="2800" dirty="0">
              <a:solidFill>
                <a:srgbClr val="00B050"/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2800" dirty="0">
              <a:solidFill>
                <a:srgbClr val="00B050"/>
              </a:solidFill>
              <a:latin typeface="+mn-lt"/>
            </a:endParaRPr>
          </a:p>
          <a:p>
            <a:pPr marL="682625" indent="-457200" eaLnBrk="1" hangingPunct="1">
              <a:lnSpc>
                <a:spcPct val="80000"/>
              </a:lnSpc>
              <a:spcBef>
                <a:spcPct val="0"/>
              </a:spcBef>
              <a:buClrTx/>
              <a:defRPr/>
            </a:pP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Red: Meat/Fish option</a:t>
            </a:r>
          </a:p>
          <a:p>
            <a:pPr marL="682625" indent="-457200" eaLnBrk="1" hangingPunct="1">
              <a:lnSpc>
                <a:spcPct val="80000"/>
              </a:lnSpc>
              <a:spcBef>
                <a:spcPct val="0"/>
              </a:spcBef>
              <a:buClrTx/>
              <a:defRPr/>
            </a:pP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Green: Vegetarian </a:t>
            </a:r>
            <a:r>
              <a:rPr lang="en-GB" altLang="en-US" sz="2800" dirty="0" smtClean="0">
                <a:solidFill>
                  <a:srgbClr val="00B050"/>
                </a:solidFill>
                <a:latin typeface="+mn-lt"/>
              </a:rPr>
              <a:t>option</a:t>
            </a:r>
          </a:p>
          <a:p>
            <a:pPr marL="682625" indent="-457200" eaLnBrk="1" hangingPunct="1">
              <a:lnSpc>
                <a:spcPct val="80000"/>
              </a:lnSpc>
              <a:spcBef>
                <a:spcPct val="0"/>
              </a:spcBef>
              <a:buClrTx/>
              <a:defRPr/>
            </a:pPr>
            <a:r>
              <a:rPr lang="en-GB" altLang="en-US" sz="2800" dirty="0" smtClean="0">
                <a:solidFill>
                  <a:srgbClr val="00B050"/>
                </a:solidFill>
                <a:latin typeface="+mn-lt"/>
              </a:rPr>
              <a:t>Yellow: Roll or sandwich</a:t>
            </a:r>
            <a:endParaRPr lang="en-GB" altLang="en-US" sz="2800" dirty="0">
              <a:solidFill>
                <a:srgbClr val="00B050"/>
              </a:solidFill>
              <a:latin typeface="+mn-lt"/>
            </a:endParaRPr>
          </a:p>
          <a:p>
            <a:pPr marL="682625" indent="-457200" eaLnBrk="1" hangingPunct="1">
              <a:lnSpc>
                <a:spcPct val="80000"/>
              </a:lnSpc>
              <a:spcBef>
                <a:spcPct val="0"/>
              </a:spcBef>
              <a:buClrTx/>
              <a:defRPr/>
            </a:pPr>
            <a:r>
              <a:rPr lang="en-GB" altLang="en-US" sz="2800" dirty="0" smtClean="0">
                <a:solidFill>
                  <a:srgbClr val="00B050"/>
                </a:solidFill>
                <a:latin typeface="+mn-lt"/>
              </a:rPr>
              <a:t>Blue: Jacket </a:t>
            </a: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Potato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2800" dirty="0">
              <a:solidFill>
                <a:srgbClr val="00B050"/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2800" dirty="0">
                <a:solidFill>
                  <a:srgbClr val="00B050"/>
                </a:solidFill>
                <a:latin typeface="+mn-lt"/>
              </a:rPr>
              <a:t>Alternatively, your child can bring in their own packed lunch</a:t>
            </a:r>
            <a:r>
              <a:rPr lang="en-GB" altLang="en-US" sz="2800" dirty="0" smtClean="0">
                <a:solidFill>
                  <a:srgbClr val="00B050"/>
                </a:solidFill>
                <a:latin typeface="+mn-lt"/>
              </a:rPr>
              <a:t>. No glass bottles, fizzy drinks or any food containing nuts are allowed.</a:t>
            </a:r>
            <a:endParaRPr lang="en-GB" altLang="en-US" sz="2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15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693</TotalTime>
  <Words>1410</Words>
  <Application>Microsoft Office PowerPoint</Application>
  <PresentationFormat>Custom</PresentationFormat>
  <Paragraphs>234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Goudy Old Style</vt:lpstr>
      <vt:lpstr>Palatino Linotype</vt:lpstr>
      <vt:lpstr>Rage Italic</vt:lpstr>
      <vt:lpstr>Trebuchet MS</vt:lpstr>
      <vt:lpstr>Wingdings</vt:lpstr>
      <vt:lpstr>Wingdings 3</vt:lpstr>
      <vt:lpstr>Retrospect</vt:lpstr>
      <vt:lpstr>Facet</vt:lpstr>
      <vt:lpstr>  St Alban &amp; St Stephen  Catholic Primary School &amp; Nursery   Welcome to Year 4 </vt:lpstr>
      <vt:lpstr>PowerPoint Presentation</vt:lpstr>
      <vt:lpstr>PowerPoint Presentation</vt:lpstr>
      <vt:lpstr>PowerPoint Presentation</vt:lpstr>
      <vt:lpstr>PowerPoint Presentation</vt:lpstr>
      <vt:lpstr>Year 4 Staff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Maths in Year 4</vt:lpstr>
      <vt:lpstr>Reading in Year 4</vt:lpstr>
      <vt:lpstr>Spelling in Year 4 </vt:lpstr>
      <vt:lpstr>Writing in Year 4</vt:lpstr>
      <vt:lpstr>Science in Year 4</vt:lpstr>
      <vt:lpstr>Other curriculum topics in Year 4</vt:lpstr>
      <vt:lpstr>Home Learning</vt:lpstr>
      <vt:lpstr>PowerPoint Presentation</vt:lpstr>
      <vt:lpstr>PowerPoint Presentation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Tess Hackett</dc:creator>
  <cp:lastModifiedBy>Fiona Mannering</cp:lastModifiedBy>
  <cp:revision>70</cp:revision>
  <cp:lastPrinted>2022-09-01T07:15:49Z</cp:lastPrinted>
  <dcterms:created xsi:type="dcterms:W3CDTF">2022-05-09T20:22:37Z</dcterms:created>
  <dcterms:modified xsi:type="dcterms:W3CDTF">2023-09-06T17:13:36Z</dcterms:modified>
</cp:coreProperties>
</file>