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319" r:id="rId2"/>
  </p:sldIdLst>
  <p:sldSz cx="12188825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1152">
          <p15:clr>
            <a:srgbClr val="A4A3A4"/>
          </p15:clr>
        </p15:guide>
        <p15:guide id="5" orient="horz" pos="3360">
          <p15:clr>
            <a:srgbClr val="A4A3A4"/>
          </p15:clr>
        </p15:guide>
        <p15:guide id="6" orient="horz" pos="3072">
          <p15:clr>
            <a:srgbClr val="A4A3A4"/>
          </p15:clr>
        </p15:guide>
        <p15:guide id="7" orient="horz" pos="864">
          <p15:clr>
            <a:srgbClr val="A4A3A4"/>
          </p15:clr>
        </p15:guide>
        <p15:guide id="8" orient="horz" pos="528">
          <p15:clr>
            <a:srgbClr val="A4A3A4"/>
          </p15:clr>
        </p15:guide>
        <p15:guide id="9" orient="horz" pos="2784">
          <p15:clr>
            <a:srgbClr val="A4A3A4"/>
          </p15:clr>
        </p15:guide>
        <p15:guide id="10" pos="3839">
          <p15:clr>
            <a:srgbClr val="A4A3A4"/>
          </p15:clr>
        </p15:guide>
        <p15:guide id="11" pos="959">
          <p15:clr>
            <a:srgbClr val="A4A3A4"/>
          </p15:clr>
        </p15:guide>
        <p15:guide id="12" pos="7007">
          <p15:clr>
            <a:srgbClr val="A4A3A4"/>
          </p15:clr>
        </p15:guide>
        <p15:guide id="13" pos="6719">
          <p15:clr>
            <a:srgbClr val="A4A3A4"/>
          </p15:clr>
        </p15:guide>
        <p15:guide id="14" pos="6143">
          <p15:clr>
            <a:srgbClr val="A4A3A4"/>
          </p15:clr>
        </p15:guide>
        <p15:guide id="15" pos="3983">
          <p15:clr>
            <a:srgbClr val="A4A3A4"/>
          </p15:clr>
        </p15:guide>
        <p15:guide id="16" pos="527">
          <p15:clr>
            <a:srgbClr val="A4A3A4"/>
          </p15:clr>
        </p15:guide>
        <p15:guide id="17" pos="715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CF6"/>
    <a:srgbClr val="F2F9ED"/>
    <a:srgbClr val="F1F9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>
      <p:cViewPr varScale="1">
        <p:scale>
          <a:sx n="111" d="100"/>
          <a:sy n="111" d="100"/>
        </p:scale>
        <p:origin x="306" y="114"/>
      </p:cViewPr>
      <p:guideLst>
        <p:guide orient="horz" pos="2160"/>
        <p:guide orient="horz" pos="1008"/>
        <p:guide orient="horz" pos="3792"/>
        <p:guide orient="horz" pos="1152"/>
        <p:guide orient="horz" pos="3360"/>
        <p:guide orient="horz" pos="3072"/>
        <p:guide orient="horz" pos="864"/>
        <p:guide orient="horz" pos="528"/>
        <p:guide orient="horz" pos="2784"/>
        <p:guide pos="3839"/>
        <p:guide pos="959"/>
        <p:guide pos="7007"/>
        <p:guide pos="6719"/>
        <p:guide pos="6143"/>
        <p:guide pos="3983"/>
        <p:guide pos="527"/>
        <p:guide pos="715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4" d="100"/>
          <a:sy n="94" d="100"/>
        </p:scale>
        <p:origin x="2724" y="66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A8D02-4E65-4CCD-8312-4AB164C6C77D}" type="datetimeFigureOut">
              <a:rPr lang="en-US"/>
              <a:t>9/10/2024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119DBA-4540-49B3-8FA9-6259387ECF9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7619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755D9-D361-47B8-9652-3B4EA9776CE5}" type="datetimeFigureOut">
              <a:rPr lang="en-US"/>
              <a:t>9/10/2024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B36274-F2B9-4C45-BBB4-0EDF4CD651A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7688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565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6994" y="758952"/>
            <a:ext cx="10055781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998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9764" y="4455621"/>
            <a:ext cx="10055781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399" cap="all" spc="200" baseline="0">
                <a:solidFill>
                  <a:schemeClr val="tx2"/>
                </a:solidFill>
                <a:latin typeface="+mj-lt"/>
              </a:defRPr>
            </a:lvl1pPr>
            <a:lvl2pPr marL="457063" indent="0" algn="ctr">
              <a:buNone/>
              <a:defRPr sz="2399"/>
            </a:lvl2pPr>
            <a:lvl3pPr marL="914126" indent="0" algn="ctr">
              <a:buNone/>
              <a:defRPr sz="2399"/>
            </a:lvl3pPr>
            <a:lvl4pPr marL="1371189" indent="0" algn="ctr">
              <a:buNone/>
              <a:defRPr sz="1999"/>
            </a:lvl4pPr>
            <a:lvl5pPr marL="1828251" indent="0" algn="ctr">
              <a:buNone/>
              <a:defRPr sz="1999"/>
            </a:lvl5pPr>
            <a:lvl6pPr marL="2285314" indent="0" algn="ctr">
              <a:buNone/>
              <a:defRPr sz="1999"/>
            </a:lvl6pPr>
            <a:lvl7pPr marL="2742377" indent="0" algn="ctr">
              <a:buNone/>
              <a:defRPr sz="1999"/>
            </a:lvl7pPr>
            <a:lvl8pPr marL="3199440" indent="0" algn="ctr">
              <a:buNone/>
              <a:defRPr sz="1999"/>
            </a:lvl8pPr>
            <a:lvl9pPr marL="3656503" indent="0" algn="ctr">
              <a:buNone/>
              <a:defRPr sz="199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344" y="4343400"/>
            <a:ext cx="987294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3581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94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565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8" y="412302"/>
            <a:ext cx="262821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982" y="412302"/>
            <a:ext cx="7732286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24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945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565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94" y="758952"/>
            <a:ext cx="10055781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7998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6994" y="4453128"/>
            <a:ext cx="10055781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399" cap="all" spc="200" baseline="0">
                <a:solidFill>
                  <a:schemeClr val="tx2"/>
                </a:solidFill>
                <a:latin typeface="+mj-lt"/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344" y="4343400"/>
            <a:ext cx="987294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9743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6994" y="286604"/>
            <a:ext cx="10055781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6992" y="1845734"/>
            <a:ext cx="4936474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6301" y="1845735"/>
            <a:ext cx="4936474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173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6994" y="286604"/>
            <a:ext cx="10055781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6994" y="1846052"/>
            <a:ext cx="4936474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999" b="0" cap="all" baseline="0">
                <a:solidFill>
                  <a:schemeClr val="tx2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6994" y="2582334"/>
            <a:ext cx="4936474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6301" y="1846052"/>
            <a:ext cx="4936474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999" b="0" cap="all" baseline="0">
                <a:solidFill>
                  <a:schemeClr val="tx2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6301" y="2582334"/>
            <a:ext cx="4936474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921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830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565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586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7" y="0"/>
            <a:ext cx="404973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39019" y="0"/>
            <a:ext cx="6399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081" y="594359"/>
            <a:ext cx="3199567" cy="2286000"/>
          </a:xfrm>
        </p:spPr>
        <p:txBody>
          <a:bodyPr anchor="b">
            <a:normAutofit/>
          </a:bodyPr>
          <a:lstStyle>
            <a:lvl1pPr>
              <a:defRPr sz="3599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9350" y="731520"/>
            <a:ext cx="6490549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081" y="2926080"/>
            <a:ext cx="3199567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391" y="6459786"/>
            <a:ext cx="2617828" cy="365125"/>
          </a:xfrm>
        </p:spPr>
        <p:txBody>
          <a:bodyPr/>
          <a:lstStyle>
            <a:lvl1pPr algn="l">
              <a:defRPr/>
            </a:lvl1pPr>
          </a:lstStyle>
          <a:p>
            <a:fld id="{83829175-527E-46A3-863C-1BB1F163B849}" type="datetimeFigureOut">
              <a:rPr lang="en-US" smtClean="0"/>
              <a:pPr/>
              <a:t>9/10/2024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799350" y="6459786"/>
            <a:ext cx="464699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5137D0E-4A4F-4307-8994-C1891D747D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89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5651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95" y="5074920"/>
            <a:ext cx="10111011" cy="822960"/>
          </a:xfrm>
        </p:spPr>
        <p:txBody>
          <a:bodyPr lIns="91440" tIns="0" rIns="91440" bIns="0" anchor="b">
            <a:noAutofit/>
          </a:bodyPr>
          <a:lstStyle>
            <a:lvl1pPr>
              <a:defRPr sz="3599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88810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6994" y="5907024"/>
            <a:ext cx="1011063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01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C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1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6994" y="286604"/>
            <a:ext cx="10055781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6994" y="1845734"/>
            <a:ext cx="1005578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6995" y="6459786"/>
            <a:ext cx="2471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3829175-527E-46A3-863C-1BB1F163B849}" type="datetimeFigureOut">
              <a:rPr lang="en-US" smtClean="0"/>
              <a:pPr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5225" y="6459786"/>
            <a:ext cx="48215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7880" y="6459786"/>
            <a:ext cx="13116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5137D0E-4A4F-4307-8994-C1891D747D5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221" y="1737845"/>
            <a:ext cx="996436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6924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126" rtl="0" eaLnBrk="1" latinLnBrk="0" hangingPunct="1">
        <a:lnSpc>
          <a:spcPct val="85000"/>
        </a:lnSpc>
        <a:spcBef>
          <a:spcPct val="0"/>
        </a:spcBef>
        <a:buNone/>
        <a:defRPr sz="4799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13" indent="-91413" algn="l" defTabSz="914126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3933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7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758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583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408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099670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299610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499550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699490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hertfordshire.gov.uk/services/schools-and-education/at-school/penalty-notices-for-unauthorised-absence/penalty-notices-for-unauthorised-absence.aspx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92517" y="276136"/>
            <a:ext cx="11125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GB" altLang="en-US" sz="3600" dirty="0">
                <a:solidFill>
                  <a:srgbClr val="00B050"/>
                </a:solidFill>
              </a:rPr>
              <a:t>St Alban &amp; St Stephen Catholic Primary School &amp; Nursery Attendance Update September 2024</a:t>
            </a:r>
            <a:endParaRPr lang="en-GB" altLang="en-US" sz="3600" dirty="0">
              <a:solidFill>
                <a:srgbClr val="00B050"/>
              </a:solidFill>
              <a:latin typeface="Cambria" panose="02040503050406030204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5750" y="1752600"/>
            <a:ext cx="12071967" cy="372206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60" dirty="0">
                <a:solidFill>
                  <a:schemeClr val="accent2">
                    <a:lumMod val="50000"/>
                  </a:schemeClr>
                </a:solidFill>
              </a:rPr>
              <a:t>The Government has published statutory new guidance around attendance. All schools must follow this.</a:t>
            </a:r>
          </a:p>
          <a:p>
            <a:r>
              <a:rPr lang="en-GB" sz="1260" dirty="0">
                <a:solidFill>
                  <a:schemeClr val="accent2">
                    <a:lumMod val="50000"/>
                  </a:schemeClr>
                </a:solidFill>
              </a:rPr>
              <a:t>All schools have to share their daily attendance data with the Department for Education.</a:t>
            </a:r>
          </a:p>
          <a:p>
            <a:r>
              <a:rPr lang="en-GB" sz="1260" dirty="0">
                <a:solidFill>
                  <a:schemeClr val="accent2">
                    <a:lumMod val="50000"/>
                  </a:schemeClr>
                </a:solidFill>
              </a:rPr>
              <a:t>Schools must have clear attendance policies, a Senior Attendance Champion and rigorous procedures for tackling absence and improving attendance. </a:t>
            </a:r>
          </a:p>
          <a:p>
            <a:r>
              <a:rPr lang="en-GB" sz="1260" dirty="0">
                <a:solidFill>
                  <a:schemeClr val="accent2">
                    <a:lumMod val="50000"/>
                  </a:schemeClr>
                </a:solidFill>
              </a:rPr>
              <a:t>Schools must monitor and analyse attendance patterns and share details of persistent absentees (90% or less attendance) with the local authority.</a:t>
            </a:r>
          </a:p>
          <a:p>
            <a:r>
              <a:rPr lang="en-GB" sz="1260" dirty="0">
                <a:solidFill>
                  <a:schemeClr val="accent2">
                    <a:lumMod val="50000"/>
                  </a:schemeClr>
                </a:solidFill>
              </a:rPr>
              <a:t>Schools must build strong relationships and work closely with families to remove barriers to attendance. </a:t>
            </a:r>
          </a:p>
          <a:p>
            <a:r>
              <a:rPr lang="en-GB" sz="1260" dirty="0">
                <a:solidFill>
                  <a:schemeClr val="accent2">
                    <a:lumMod val="50000"/>
                  </a:schemeClr>
                </a:solidFill>
              </a:rPr>
              <a:t>Schools must put support in place to help parents to improve their child’s attendance, except where support is not appropriate </a:t>
            </a:r>
            <a:r>
              <a:rPr lang="en-GB" sz="1260" dirty="0" err="1">
                <a:solidFill>
                  <a:schemeClr val="accent2">
                    <a:lumMod val="50000"/>
                  </a:schemeClr>
                </a:solidFill>
              </a:rPr>
              <a:t>eg</a:t>
            </a:r>
            <a:r>
              <a:rPr lang="en-GB" sz="1260" dirty="0">
                <a:solidFill>
                  <a:schemeClr val="accent2">
                    <a:lumMod val="50000"/>
                  </a:schemeClr>
                </a:solidFill>
              </a:rPr>
              <a:t> absence due to term- time holidays.</a:t>
            </a:r>
          </a:p>
          <a:p>
            <a:r>
              <a:rPr lang="en-GB" sz="1260" dirty="0">
                <a:solidFill>
                  <a:schemeClr val="accent2">
                    <a:lumMod val="50000"/>
                  </a:schemeClr>
                </a:solidFill>
              </a:rPr>
              <a:t>Schools may request medical evidence for illness of more than 5 days and must report to their local authority any child who misses school due to illness for 15 days or more over the course of a school year.</a:t>
            </a:r>
          </a:p>
          <a:p>
            <a:r>
              <a:rPr lang="en-GB" sz="1260" dirty="0">
                <a:solidFill>
                  <a:schemeClr val="accent2">
                    <a:lumMod val="50000"/>
                  </a:schemeClr>
                </a:solidFill>
              </a:rPr>
              <a:t>If a child arrives late after the register closes, this will be marked from 9.15 onwards as a session of ‘Unauthorised Absence’ even though the child is present in school.</a:t>
            </a:r>
          </a:p>
          <a:p>
            <a:r>
              <a:rPr lang="en-GB" sz="1260" dirty="0">
                <a:solidFill>
                  <a:schemeClr val="accent2">
                    <a:lumMod val="50000"/>
                  </a:schemeClr>
                </a:solidFill>
              </a:rPr>
              <a:t>There is a new request for leave of absence form to complete (available from the School Office or on our website). </a:t>
            </a:r>
          </a:p>
          <a:p>
            <a:r>
              <a:rPr lang="en-GB" sz="1260" dirty="0">
                <a:solidFill>
                  <a:schemeClr val="accent2">
                    <a:lumMod val="50000"/>
                  </a:schemeClr>
                </a:solidFill>
              </a:rPr>
              <a:t>There is a national framework for penalty notices (fines) to standardise the use of fines for unauthorised absence. Even schools which did not previously fine parents will now have to follow this framework. </a:t>
            </a:r>
          </a:p>
          <a:p>
            <a:r>
              <a:rPr lang="en-GB" sz="1260" dirty="0">
                <a:solidFill>
                  <a:schemeClr val="accent2">
                    <a:lumMod val="50000"/>
                  </a:schemeClr>
                </a:solidFill>
              </a:rPr>
              <a:t> Parents will face increased fines if their child misses five days of school without permission (10 sessions) within any ten week period. </a:t>
            </a:r>
          </a:p>
          <a:p>
            <a:r>
              <a:rPr lang="en-GB" sz="1260" dirty="0">
                <a:solidFill>
                  <a:schemeClr val="accent2">
                    <a:lumMod val="50000"/>
                  </a:schemeClr>
                </a:solidFill>
              </a:rPr>
              <a:t>The fines have been raised from £60 to £80 if paid within 21 days, and from £120 to £160 if paid within 28 days. Each parent can be fined. The fines are administered by the local authority.</a:t>
            </a:r>
          </a:p>
          <a:p>
            <a:r>
              <a:rPr lang="en-GB" sz="1260" dirty="0">
                <a:solidFill>
                  <a:schemeClr val="accent2">
                    <a:lumMod val="50000"/>
                  </a:schemeClr>
                </a:solidFill>
              </a:rPr>
              <a:t>Parents can be fined twice within three years for ten sessions of unauthorised absence. The third time, they will automatically be prosecuted.</a:t>
            </a:r>
          </a:p>
          <a:p>
            <a:pPr marL="0" indent="0">
              <a:buNone/>
            </a:pPr>
            <a:r>
              <a:rPr lang="en-GB" sz="1260" dirty="0">
                <a:solidFill>
                  <a:schemeClr val="accent2">
                    <a:lumMod val="50000"/>
                  </a:schemeClr>
                </a:solidFill>
                <a:hlinkClick r:id="rId2"/>
              </a:rPr>
              <a:t>https://www.hertfordshire.gov.uk/services/schools-and-education/at-school/penalty-notices-for-unauthorised-absence/penalty-notices-for-unauthorised-absence.aspx</a:t>
            </a:r>
            <a:r>
              <a:rPr lang="en-GB" sz="1260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 marL="0" indent="0">
              <a:buNone/>
            </a:pPr>
            <a:endParaRPr lang="en-GB" sz="135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61150E-A164-94CD-E10E-5C969A5C73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32" y="76201"/>
            <a:ext cx="1102245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758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Watercolor_16x9">
      <a:dk1>
        <a:sysClr val="windowText" lastClr="000000"/>
      </a:dk1>
      <a:lt1>
        <a:sysClr val="window" lastClr="FFFFFF"/>
      </a:lt1>
      <a:dk2>
        <a:srgbClr val="09AFA7"/>
      </a:dk2>
      <a:lt2>
        <a:srgbClr val="AEF1EA"/>
      </a:lt2>
      <a:accent1>
        <a:srgbClr val="08CAC1"/>
      </a:accent1>
      <a:accent2>
        <a:srgbClr val="76C714"/>
      </a:accent2>
      <a:accent3>
        <a:srgbClr val="0E70C2"/>
      </a:accent3>
      <a:accent4>
        <a:srgbClr val="259F39"/>
      </a:accent4>
      <a:accent5>
        <a:srgbClr val="C8C015"/>
      </a:accent5>
      <a:accent6>
        <a:srgbClr val="444FDC"/>
      </a:accent6>
      <a:hlink>
        <a:srgbClr val="76C714"/>
      </a:hlink>
      <a:folHlink>
        <a:srgbClr val="7F7F7F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Watercolor_16x9">
      <a:dk1>
        <a:sysClr val="windowText" lastClr="000000"/>
      </a:dk1>
      <a:lt1>
        <a:sysClr val="window" lastClr="FFFFFF"/>
      </a:lt1>
      <a:dk2>
        <a:srgbClr val="09AFA7"/>
      </a:dk2>
      <a:lt2>
        <a:srgbClr val="AEF1EA"/>
      </a:lt2>
      <a:accent1>
        <a:srgbClr val="08CAC1"/>
      </a:accent1>
      <a:accent2>
        <a:srgbClr val="76C714"/>
      </a:accent2>
      <a:accent3>
        <a:srgbClr val="0E70C2"/>
      </a:accent3>
      <a:accent4>
        <a:srgbClr val="259F39"/>
      </a:accent4>
      <a:accent5>
        <a:srgbClr val="C8C015"/>
      </a:accent5>
      <a:accent6>
        <a:srgbClr val="444FDC"/>
      </a:accent6>
      <a:hlink>
        <a:srgbClr val="76C714"/>
      </a:hlink>
      <a:folHlink>
        <a:srgbClr val="7F7F7F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799</TotalTime>
  <Words>387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Calibri Light</vt:lpstr>
      <vt:lpstr>Cambria</vt:lpstr>
      <vt:lpstr>Palatino Linotype</vt:lpstr>
      <vt:lpstr>Retrospect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Tess Hackett</dc:creator>
  <cp:lastModifiedBy>JCostas</cp:lastModifiedBy>
  <cp:revision>77</cp:revision>
  <cp:lastPrinted>2022-09-01T07:15:49Z</cp:lastPrinted>
  <dcterms:created xsi:type="dcterms:W3CDTF">2022-05-09T20:22:37Z</dcterms:created>
  <dcterms:modified xsi:type="dcterms:W3CDTF">2024-09-10T11:11:48Z</dcterms:modified>
</cp:coreProperties>
</file>