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339" r:id="rId2"/>
    <p:sldId id="319" r:id="rId3"/>
    <p:sldId id="384" r:id="rId4"/>
    <p:sldId id="383" r:id="rId5"/>
    <p:sldId id="341" r:id="rId6"/>
    <p:sldId id="392" r:id="rId7"/>
    <p:sldId id="343" r:id="rId8"/>
    <p:sldId id="344" r:id="rId9"/>
    <p:sldId id="368" r:id="rId10"/>
    <p:sldId id="346" r:id="rId11"/>
    <p:sldId id="369" r:id="rId12"/>
    <p:sldId id="349" r:id="rId13"/>
    <p:sldId id="385" r:id="rId14"/>
    <p:sldId id="386" r:id="rId15"/>
    <p:sldId id="393" r:id="rId16"/>
    <p:sldId id="388" r:id="rId17"/>
    <p:sldId id="350" r:id="rId18"/>
    <p:sldId id="394" r:id="rId19"/>
    <p:sldId id="387" r:id="rId20"/>
    <p:sldId id="389" r:id="rId21"/>
    <p:sldId id="390" r:id="rId22"/>
    <p:sldId id="351" r:id="rId23"/>
    <p:sldId id="391" r:id="rId24"/>
    <p:sldId id="362" r:id="rId25"/>
    <p:sldId id="365" r:id="rId26"/>
    <p:sldId id="395" r:id="rId27"/>
    <p:sldId id="317" r:id="rId28"/>
  </p:sldIdLst>
  <p:sldSz cx="12188825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6"/>
    <a:srgbClr val="F2F9ED"/>
    <a:srgbClr val="F1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108" d="100"/>
          <a:sy n="108" d="100"/>
        </p:scale>
        <p:origin x="-1116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2724" y="6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9/9/2025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0E83A-739E-49DF-B552-38CE6046925F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585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0E83A-739E-49DF-B552-38CE6046925F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515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Lisa</a:t>
            </a:r>
          </a:p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C6F4C-F7EA-49B8-A732-7917DEBA6AB8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456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59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45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02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Lisa</a:t>
            </a:r>
          </a:p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CB429-FBC7-47EB-9284-BD594A73F149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683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2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83829175-527E-46A3-863C-1BB1F163B84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1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92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phonefreechildhood.co.uk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laysmartphones.org.uk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ssas.herts.sch.u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ssas.herts.sch.uk/year-group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586" y="980521"/>
            <a:ext cx="11169618" cy="38921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GB" altLang="en-US" sz="6000" dirty="0">
                <a:solidFill>
                  <a:srgbClr val="92D050"/>
                </a:solidFill>
              </a:rPr>
            </a:br>
            <a:br>
              <a:rPr lang="en-GB" altLang="en-US" sz="6000" dirty="0">
                <a:solidFill>
                  <a:srgbClr val="92D050"/>
                </a:solidFill>
              </a:rPr>
            </a:br>
            <a:r>
              <a:rPr lang="en-GB" altLang="en-US" sz="6000" dirty="0">
                <a:solidFill>
                  <a:srgbClr val="00B050"/>
                </a:solidFill>
                <a:latin typeface="+mn-lt"/>
              </a:rPr>
              <a:t>St Alban &amp; St Stephen </a:t>
            </a: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r>
              <a:rPr lang="en-GB" altLang="en-US" sz="6000" dirty="0">
                <a:solidFill>
                  <a:srgbClr val="00B050"/>
                </a:solidFill>
                <a:latin typeface="+mn-lt"/>
              </a:rPr>
              <a:t>Catholic Primary School &amp; Nursery </a:t>
            </a: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Welcome to Year 1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6" y="4953000"/>
            <a:ext cx="12185778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4612" y="5738327"/>
            <a:ext cx="10055781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September 2025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" y="4906176"/>
            <a:ext cx="12185778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AFE19C-D7CC-10CB-360D-B182D1CB49CA}"/>
              </a:ext>
            </a:extLst>
          </p:cNvPr>
          <p:cNvSpPr txBox="1"/>
          <p:nvPr/>
        </p:nvSpPr>
        <p:spPr>
          <a:xfrm>
            <a:off x="2590504" y="581976"/>
            <a:ext cx="7007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Learning and Growing with God by our Side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8BF2F7-5780-8513-8B1F-AD29188D5F8C}"/>
              </a:ext>
            </a:extLst>
          </p:cNvPr>
          <p:cNvCxnSpPr/>
          <p:nvPr/>
        </p:nvCxnSpPr>
        <p:spPr>
          <a:xfrm flipH="1">
            <a:off x="1606747" y="1752600"/>
            <a:ext cx="89753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061150E-A164-94CD-E10E-5C969A5C7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" y="76201"/>
            <a:ext cx="1102245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61150E-A164-94CD-E10E-5C969A5C7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57" y="146934"/>
            <a:ext cx="110224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379412" y="457200"/>
            <a:ext cx="11277600" cy="550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5400" b="1" dirty="0">
                <a:solidFill>
                  <a:srgbClr val="FF0000"/>
                </a:solidFill>
                <a:latin typeface="+mn-lt"/>
              </a:rPr>
              <a:t>Uniform</a:t>
            </a:r>
            <a:r>
              <a:rPr lang="en-GB" altLang="en-US" sz="44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n-GB" altLang="en-US" sz="2400" b="1" u="sng" dirty="0">
              <a:solidFill>
                <a:srgbClr val="00B05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2400" b="1" u="sng" dirty="0">
                <a:solidFill>
                  <a:srgbClr val="00B050"/>
                </a:solidFill>
                <a:latin typeface="+mn-lt"/>
              </a:rPr>
              <a:t>Please ensure all items of clothing are 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2400" b="1" u="sng" dirty="0">
                <a:solidFill>
                  <a:srgbClr val="00B050"/>
                </a:solidFill>
                <a:latin typeface="+mn-lt"/>
              </a:rPr>
              <a:t>CLEARLY MARKED WITH YOUR CHILD’S NAME.</a:t>
            </a:r>
          </a:p>
          <a:p>
            <a:pPr marL="457200" indent="-457200"/>
            <a:r>
              <a:rPr lang="en-GB" altLang="en-US" sz="2400" dirty="0">
                <a:solidFill>
                  <a:srgbClr val="00B050"/>
                </a:solidFill>
              </a:rPr>
              <a:t>Black school shoes must be worn – no trainers.</a:t>
            </a:r>
          </a:p>
          <a:p>
            <a:pPr marL="457200" indent="-457200"/>
            <a:r>
              <a:rPr lang="en-GB" altLang="en-US" sz="2400" dirty="0">
                <a:solidFill>
                  <a:srgbClr val="00B050"/>
                </a:solidFill>
              </a:rPr>
              <a:t>Long hair must be tied up with simple black, green or red hair ties.</a:t>
            </a:r>
          </a:p>
          <a:p>
            <a:pPr marL="457200" indent="-457200"/>
            <a:r>
              <a:rPr lang="en-GB" altLang="en-US" sz="2400" dirty="0">
                <a:solidFill>
                  <a:srgbClr val="00B050"/>
                </a:solidFill>
              </a:rPr>
              <a:t>Jewellery – children may only wear simple stud earrings and a silent watch or Fitbit (no smartwatches allowed). No necklaces, bracelets, charity bands </a:t>
            </a:r>
            <a:r>
              <a:rPr lang="en-GB" altLang="en-US" sz="2400" dirty="0" err="1">
                <a:solidFill>
                  <a:srgbClr val="00B050"/>
                </a:solidFill>
              </a:rPr>
              <a:t>etc</a:t>
            </a:r>
            <a:r>
              <a:rPr lang="en-GB" altLang="en-US" sz="2400" dirty="0">
                <a:solidFill>
                  <a:srgbClr val="00B050"/>
                </a:solidFill>
              </a:rPr>
              <a:t> are allowed. </a:t>
            </a:r>
          </a:p>
          <a:p>
            <a:pPr marL="457200" indent="-457200"/>
            <a:r>
              <a:rPr lang="en-GB" altLang="en-US" sz="2400" dirty="0">
                <a:solidFill>
                  <a:srgbClr val="00B050"/>
                </a:solidFill>
              </a:rPr>
              <a:t>A warm, waterproof coat must be provided as children play outside.</a:t>
            </a:r>
          </a:p>
          <a:p>
            <a:pPr marL="457200" indent="-457200"/>
            <a:r>
              <a:rPr lang="en-GB" altLang="en-US" sz="2400" dirty="0">
                <a:solidFill>
                  <a:srgbClr val="00B050"/>
                </a:solidFill>
              </a:rPr>
              <a:t>Red caps must be worn on sunny days and during trips.</a:t>
            </a:r>
          </a:p>
          <a:p>
            <a:pPr marL="457200" indent="-457200"/>
            <a:r>
              <a:rPr lang="en-GB" altLang="en-US" sz="2400" dirty="0">
                <a:solidFill>
                  <a:srgbClr val="00B050"/>
                </a:solidFill>
              </a:rPr>
              <a:t>Summer uniform can be worn for the first Autumn half term.</a:t>
            </a:r>
          </a:p>
          <a:p>
            <a:pPr marL="457200" indent="-457200"/>
            <a:r>
              <a:rPr lang="en-GB" altLang="en-US" sz="2400" dirty="0">
                <a:solidFill>
                  <a:srgbClr val="00B050"/>
                </a:solidFill>
              </a:rPr>
              <a:t>Green pinafores not grey. </a:t>
            </a:r>
          </a:p>
        </p:txBody>
      </p:sp>
    </p:spTree>
    <p:extLst>
      <p:ext uri="{BB962C8B-B14F-4D97-AF65-F5344CB8AC3E}">
        <p14:creationId xmlns:p14="http://schemas.microsoft.com/office/powerpoint/2010/main" val="106799614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227012" y="457200"/>
            <a:ext cx="116586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7200" b="1" dirty="0">
                <a:solidFill>
                  <a:srgbClr val="FF0000"/>
                </a:solidFill>
                <a:latin typeface="+mn-lt"/>
              </a:rPr>
              <a:t>PE Kit</a:t>
            </a:r>
          </a:p>
          <a:p>
            <a:pPr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2800" b="1" u="sng" dirty="0">
                <a:solidFill>
                  <a:srgbClr val="00B050"/>
                </a:solidFill>
                <a:latin typeface="+mn-lt"/>
              </a:rPr>
              <a:t>Please ensure all items of clothing are CLEARLY MARKED WITH YOUR CHILD’S NAME.</a:t>
            </a:r>
          </a:p>
          <a:p>
            <a:pPr marL="342900" indent="-342900" eaLnBrk="1" hangingPunct="1">
              <a:spcBef>
                <a:spcPct val="50000"/>
              </a:spcBef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Our PE days are Wednesday and Friday. Children should wear their P.E. kit to school on P.E. days.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Plain white T shirt (with or without school logos but no other logos)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Red shorts/ black leggings or tracksuit bottoms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Red hoodie with NO DRAWSTRING  (plain red or with school logo but no other logos) or school jumper/ cardigan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Plain trainers with non-marking soles 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No jewellery should be worn. 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GB" altLang="en-US" sz="20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87494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2" y="152400"/>
            <a:ext cx="10896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00B050"/>
                </a:solidFill>
                <a:cs typeface="Arial" charset="0"/>
              </a:rPr>
              <a:t>R.E.: </a:t>
            </a:r>
            <a:r>
              <a:rPr lang="en-GB" sz="4800" b="1" i="1" dirty="0">
                <a:solidFill>
                  <a:srgbClr val="002060"/>
                </a:solidFill>
                <a:cs typeface="Arial" charset="0"/>
              </a:rPr>
              <a:t>To Know You More Clearly </a:t>
            </a:r>
            <a:r>
              <a:rPr lang="en-GB" sz="3600" b="1" dirty="0">
                <a:solidFill>
                  <a:srgbClr val="00B050"/>
                </a:solidFill>
                <a:cs typeface="Arial" charset="0"/>
              </a:rPr>
              <a:t>Curriculum</a:t>
            </a:r>
          </a:p>
          <a:p>
            <a:pPr algn="ctr">
              <a:defRPr/>
            </a:pPr>
            <a:r>
              <a:rPr lang="en-GB" sz="3600" b="1" dirty="0">
                <a:solidFill>
                  <a:srgbClr val="00B050"/>
                </a:solidFill>
                <a:cs typeface="Arial" charset="0"/>
              </a:rPr>
              <a:t>Written and approved by the Catholic Education Service</a:t>
            </a:r>
          </a:p>
          <a:p>
            <a:pPr algn="ctr">
              <a:defRPr/>
            </a:pPr>
            <a:endParaRPr lang="en-GB" sz="36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1206" y="2058761"/>
            <a:ext cx="46863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u="sng" dirty="0">
                <a:solidFill>
                  <a:srgbClr val="FF0000"/>
                </a:solidFill>
                <a:cs typeface="Arial" charset="0"/>
              </a:rPr>
              <a:t>Autumn Term</a:t>
            </a:r>
          </a:p>
          <a:p>
            <a:pPr algn="ctr">
              <a:defRPr/>
            </a:pPr>
            <a:r>
              <a:rPr lang="en-GB" b="1" dirty="0">
                <a:solidFill>
                  <a:srgbClr val="00B050"/>
                </a:solidFill>
                <a:cs typeface="Arial" charset="0"/>
              </a:rPr>
              <a:t>Branch 1 – Creation &amp; Covenant</a:t>
            </a:r>
          </a:p>
          <a:p>
            <a:pPr algn="ctr">
              <a:defRPr/>
            </a:pPr>
            <a:r>
              <a:rPr lang="en-GB" b="1" dirty="0">
                <a:solidFill>
                  <a:srgbClr val="00B050"/>
                </a:solidFill>
                <a:cs typeface="Arial" charset="0"/>
              </a:rPr>
              <a:t>Branch 2 – Prophecy &amp; Promise</a:t>
            </a:r>
          </a:p>
          <a:p>
            <a:pPr algn="ctr">
              <a:defRPr/>
            </a:pPr>
            <a:r>
              <a:rPr lang="en-GB" b="1" u="sng" dirty="0">
                <a:solidFill>
                  <a:srgbClr val="FF0000"/>
                </a:solidFill>
                <a:cs typeface="Arial" charset="0"/>
              </a:rPr>
              <a:t>Spring Term</a:t>
            </a:r>
          </a:p>
          <a:p>
            <a:pPr algn="ctr">
              <a:defRPr/>
            </a:pPr>
            <a:r>
              <a:rPr lang="en-GB" b="1" dirty="0">
                <a:solidFill>
                  <a:srgbClr val="00B050"/>
                </a:solidFill>
                <a:cs typeface="Arial" charset="0"/>
              </a:rPr>
              <a:t>Branch 3 – Galilee to Jerusalem</a:t>
            </a:r>
          </a:p>
          <a:p>
            <a:pPr algn="ctr">
              <a:defRPr/>
            </a:pPr>
            <a:r>
              <a:rPr lang="en-GB" b="1" dirty="0">
                <a:solidFill>
                  <a:srgbClr val="00B050"/>
                </a:solidFill>
                <a:cs typeface="Arial" charset="0"/>
              </a:rPr>
              <a:t>Branch 4 – Desert to Garden</a:t>
            </a:r>
          </a:p>
          <a:p>
            <a:pPr algn="ctr">
              <a:defRPr/>
            </a:pPr>
            <a:r>
              <a:rPr lang="en-GB" b="1" u="sng" dirty="0">
                <a:solidFill>
                  <a:srgbClr val="FF0000"/>
                </a:solidFill>
                <a:cs typeface="Arial" charset="0"/>
              </a:rPr>
              <a:t>Summer Term</a:t>
            </a:r>
          </a:p>
          <a:p>
            <a:pPr algn="ctr">
              <a:defRPr/>
            </a:pPr>
            <a:r>
              <a:rPr lang="en-GB" b="1" dirty="0">
                <a:solidFill>
                  <a:srgbClr val="00B050"/>
                </a:solidFill>
                <a:cs typeface="Arial" charset="0"/>
              </a:rPr>
              <a:t>Branch 5 – To the Ends of the Earth</a:t>
            </a:r>
          </a:p>
          <a:p>
            <a:pPr algn="ctr">
              <a:defRPr/>
            </a:pPr>
            <a:r>
              <a:rPr lang="en-GB" b="1" dirty="0">
                <a:solidFill>
                  <a:srgbClr val="00B050"/>
                </a:solidFill>
                <a:cs typeface="Arial" charset="0"/>
              </a:rPr>
              <a:t>Branch 6 – Dialogue and Encounter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01" y="2183725"/>
            <a:ext cx="3514581" cy="23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52;p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183BC05-1922-5792-3C84-68C82DC5EF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012" y="1783562"/>
            <a:ext cx="2209800" cy="3343027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82345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93962" y="206375"/>
            <a:ext cx="7024688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Reading in Year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10134600" cy="57610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rgbClr val="00B050"/>
                </a:solidFill>
              </a:rPr>
              <a:t>Each week the children will take part in up to three reading practice sessions. On Wednesday, the children will be sent home with the book they have been practising.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rgbClr val="00B050"/>
                </a:solidFill>
              </a:rPr>
              <a:t> Each reading practice session has a clear focus, so that the demands of the session do not overload the children’s working memory.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rgbClr val="00B050"/>
                </a:solidFill>
              </a:rPr>
              <a:t> One book will be sent home each week: Reading practice and Individual reading books (which are fully decodable) and a Library book (which is for sharing with an adult to promote the love of reading).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rgbClr val="00B050"/>
                </a:solidFill>
              </a:rPr>
              <a:t> </a:t>
            </a:r>
            <a:r>
              <a:rPr lang="en-GB" altLang="en-US" sz="1800" b="1" dirty="0">
                <a:solidFill>
                  <a:srgbClr val="00B050"/>
                </a:solidFill>
              </a:rPr>
              <a:t>Our current Library day is every Wednesday!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b="1" dirty="0">
                <a:solidFill>
                  <a:srgbClr val="00B050"/>
                </a:solidFill>
              </a:rPr>
              <a:t>Please could you return any library books outstanding from Reception. </a:t>
            </a:r>
          </a:p>
        </p:txBody>
      </p:sp>
      <p:pic>
        <p:nvPicPr>
          <p:cNvPr id="2" name="Picture 2" descr="Books illustration. Cartoon books. Vector books. 2896415 Vector Art at  Vecteezy">
            <a:extLst>
              <a:ext uri="{FF2B5EF4-FFF2-40B4-BE49-F238E27FC236}">
                <a16:creationId xmlns:a16="http://schemas.microsoft.com/office/drawing/2014/main" id="{3763BB3A-BCFF-C482-38A4-0D1EFC64F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150812" y="76200"/>
            <a:ext cx="1600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3709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93962" y="206375"/>
            <a:ext cx="7024688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Writing in Year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10287000" cy="57610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In Year 1, the children will be writing every day, in a range of different contexts.</a:t>
            </a:r>
          </a:p>
          <a:p>
            <a:pPr marL="0" indent="0">
              <a:buNone/>
            </a:pPr>
            <a:endParaRPr lang="en-GB" altLang="en-US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We still encourage mark making and developing a love for writing through child-initiated learning.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Our school use the Pen Pals handwriting scheme, which is consistent with 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the letter formation of Little Wandle.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0153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2F76-1E5C-3862-B432-DC55EB03F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Little Wandle provides a completely consistent approach to planning, resources and delivery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GB" altLang="en-US" sz="3200" u="sng" dirty="0">
                <a:solidFill>
                  <a:srgbClr val="00B050"/>
                </a:solidFill>
              </a:rPr>
              <a:t>How do we teach children phonics?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We teach a phonics lesson every day.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The children learn new sounds each week and have a regular review lessons to 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consolidate this learning.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Phonics is learnt in ‘phases’ as a whole class.</a:t>
            </a:r>
            <a:endParaRPr lang="en-GB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387E2E-2085-F1BD-719F-BAB18D23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5225" cy="1449387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Phonics </a:t>
            </a:r>
          </a:p>
        </p:txBody>
      </p:sp>
      <p:pic>
        <p:nvPicPr>
          <p:cNvPr id="5" name="Picture 2" descr="Little Wandle">
            <a:extLst>
              <a:ext uri="{FF2B5EF4-FFF2-40B4-BE49-F238E27FC236}">
                <a16:creationId xmlns:a16="http://schemas.microsoft.com/office/drawing/2014/main" id="{1C8ADB6B-3AF9-6F2A-3E8A-ABBF50D1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12" y="27051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780390" y="914400"/>
            <a:ext cx="9829800" cy="8651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Year 1 PSC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3EE67-96B7-E6A0-B482-280827069F87}"/>
              </a:ext>
            </a:extLst>
          </p:cNvPr>
          <p:cNvSpPr txBox="1"/>
          <p:nvPr/>
        </p:nvSpPr>
        <p:spPr>
          <a:xfrm>
            <a:off x="836612" y="2209800"/>
            <a:ext cx="1066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3"/>
                </a:solidFill>
              </a:rPr>
              <a:t>The Phonics Screening Test is a statutory requirement from the government which will be conducted in the summer term.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3"/>
                </a:solidFill>
              </a:rPr>
              <a:t>All children in year 1 take the test. In addition, any child in year 2 who did not reach the required level when they took the test in year 1 will take the test again in year 2.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3"/>
                </a:solidFill>
              </a:rPr>
              <a:t>The phonics screening check will take place on a one to one.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3"/>
                </a:solidFill>
              </a:rPr>
              <a:t>It comprises of a list of 40 words that children read one-to-one with a teacher. The list is a combination of both real and made up, non-words which rely purely on using phonics to decode. The non-words are words that have been made up and will be shown with a picture of an imaginary creature to help them.</a:t>
            </a:r>
          </a:p>
        </p:txBody>
      </p:sp>
    </p:spTree>
    <p:extLst>
      <p:ext uri="{BB962C8B-B14F-4D97-AF65-F5344CB8AC3E}">
        <p14:creationId xmlns:p14="http://schemas.microsoft.com/office/powerpoint/2010/main" val="264825449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93962" y="206375"/>
            <a:ext cx="7024688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b="1" dirty="0">
                <a:solidFill>
                  <a:srgbClr val="FF0000"/>
                </a:solidFill>
                <a:latin typeface="+mn-lt"/>
              </a:rPr>
              <a:t>Maths in Year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10287000" cy="57610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Daily Maths lesson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 In Year 1, we explore Number, Measurement, Geometry (Shapes), Position and Direction.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 We aim to develop a strong visual awareness of number and use a lot of practical equipment in the classroom.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339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48FD-FBE1-4796-75BB-C42E68A7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6600" dirty="0">
                <a:solidFill>
                  <a:srgbClr val="FF0000"/>
                </a:solidFill>
                <a:latin typeface="+mn-lt"/>
              </a:rPr>
              <a:t>Science in Year 1</a:t>
            </a: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98148-53FD-F29D-B0D0-02A1CEDF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845734"/>
            <a:ext cx="11001963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Autumn 1: 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Senses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Autumn 2: 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Common and wild garden plants and materials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Spring 1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: Seasons and materials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Spring 2: 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Animals and life processes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Summer 1: 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Seasons and animals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+mn-lt"/>
              </a:rPr>
              <a:t>Summer 2: 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Famous scientists and inventors</a:t>
            </a:r>
            <a:endParaRPr lang="en-GB" sz="2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9ADF1BB-8EDA-C9BE-C8B4-0CF2A4F7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3429000"/>
            <a:ext cx="40481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531812" y="533400"/>
            <a:ext cx="11014075" cy="8651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Other curriculum topics in Year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C2EBF-DCE1-379E-DD82-3A1C5CF7E8C3}"/>
              </a:ext>
            </a:extLst>
          </p:cNvPr>
          <p:cNvSpPr txBox="1"/>
          <p:nvPr/>
        </p:nvSpPr>
        <p:spPr>
          <a:xfrm>
            <a:off x="836612" y="1905000"/>
            <a:ext cx="6094378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Computing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 Topic (History and Geography)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 Art and DT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 PSHE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 Music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 P.E</a:t>
            </a:r>
            <a:endParaRPr lang="en-GB" sz="3200" dirty="0"/>
          </a:p>
        </p:txBody>
      </p:sp>
      <p:pic>
        <p:nvPicPr>
          <p:cNvPr id="4" name="Picture 2" descr="Hand Drawn Cartoon Colorful Musical Notes Music Symbols For Commercial Use,  Music Clipart, Crayon, Chalk PNG Transparent Clipart Image and PSD File for  Free Dow… | Music clipart, Music symbols, How to">
            <a:extLst>
              <a:ext uri="{FF2B5EF4-FFF2-40B4-BE49-F238E27FC236}">
                <a16:creationId xmlns:a16="http://schemas.microsoft.com/office/drawing/2014/main" id="{B3B796F0-9A10-8D5A-DEBD-014290D7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38" y="3756730"/>
            <a:ext cx="1614799" cy="21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6,283 Cartoon Map Illustrations &amp; Clip Art - iStock">
            <a:extLst>
              <a:ext uri="{FF2B5EF4-FFF2-40B4-BE49-F238E27FC236}">
                <a16:creationId xmlns:a16="http://schemas.microsoft.com/office/drawing/2014/main" id="{1A5F4F9A-9687-2441-4591-24A00D1F8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1972750"/>
            <a:ext cx="2971800" cy="19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lor palette with colorful paint swatches and paint brush / painting  paintbrush flat vector icon for art apps and websites Stock Vector | Adobe  Stock">
            <a:extLst>
              <a:ext uri="{FF2B5EF4-FFF2-40B4-BE49-F238E27FC236}">
                <a16:creationId xmlns:a16="http://schemas.microsoft.com/office/drawing/2014/main" id="{2751BFF6-095D-40C6-0E17-179A29C2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361" y="2060800"/>
            <a:ext cx="1828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Word History Studing Little People Doodle Stock Vector (Royalty Free)  1408857995 | Shutterstock">
            <a:extLst>
              <a:ext uri="{FF2B5EF4-FFF2-40B4-BE49-F238E27FC236}">
                <a16:creationId xmlns:a16="http://schemas.microsoft.com/office/drawing/2014/main" id="{9AFB7A5E-CBE9-82F4-CE51-18C907E8D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 bwMode="auto">
          <a:xfrm>
            <a:off x="6261411" y="4283901"/>
            <a:ext cx="5345116" cy="174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7909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3012" y="381000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00B050"/>
                </a:solidFill>
              </a:rPr>
              <a:t> Our School Prayer</a:t>
            </a:r>
            <a:endParaRPr lang="en-GB" altLang="en-US" sz="54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612" y="1905000"/>
            <a:ext cx="11341652" cy="37220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Dear God,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Bless all the children and staff in our school.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Bless all our loving parents, our school community and parishioners.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Let us follow the shining examples of St Alban and St Stephen.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Help us to be the best that we can be and guide us as we stay connected to you and Jesus in all that we do.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As a school, we are learning and growing with God by our side. 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Amen.</a:t>
            </a:r>
          </a:p>
          <a:p>
            <a:pPr marL="0" indent="0">
              <a:buNone/>
            </a:pPr>
            <a:endParaRPr lang="en-GB" sz="3200" b="1" dirty="0">
              <a:solidFill>
                <a:srgbClr val="0033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1150E-A164-94CD-E10E-5C969A5C7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" y="76201"/>
            <a:ext cx="110224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3960812" y="457200"/>
            <a:ext cx="11014075" cy="8651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Home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A2829-6105-EDDD-CC27-0FACF442607F}"/>
              </a:ext>
            </a:extLst>
          </p:cNvPr>
          <p:cNvSpPr txBox="1"/>
          <p:nvPr/>
        </p:nvSpPr>
        <p:spPr>
          <a:xfrm>
            <a:off x="1293812" y="1828800"/>
            <a:ext cx="9753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B050"/>
                </a:solidFill>
              </a:rPr>
              <a:t>Each half term, the children will receive a home learning grid. Please complete two pieces (minimum) from the grid, as well as one RE piece.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B050"/>
                </a:solidFill>
              </a:rPr>
              <a:t>The grid will be uploaded to Google Classroom and children should submit their work via Google Classroom when they complete a task.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B050"/>
                </a:solidFill>
              </a:rPr>
              <a:t>Children should read for a minimum of 10 minutes each evening. Please remember to make a comment in their reading record book.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>
                <a:solidFill>
                  <a:srgbClr val="00B050"/>
                </a:solidFill>
              </a:rPr>
              <a:t>Every week, </a:t>
            </a:r>
            <a:r>
              <a:rPr lang="en-GB" sz="2000" dirty="0">
                <a:solidFill>
                  <a:srgbClr val="00B050"/>
                </a:solidFill>
              </a:rPr>
              <a:t>Phonics and/or Spelling Practice will be added to Google Classroom</a:t>
            </a:r>
          </a:p>
          <a:p>
            <a:r>
              <a:rPr lang="en-GB" sz="2000" dirty="0">
                <a:solidFill>
                  <a:srgbClr val="00B050"/>
                </a:solidFill>
              </a:rPr>
              <a:t>     for you to practise with your child at home.</a:t>
            </a:r>
          </a:p>
        </p:txBody>
      </p:sp>
    </p:spTree>
    <p:extLst>
      <p:ext uri="{BB962C8B-B14F-4D97-AF65-F5344CB8AC3E}">
        <p14:creationId xmlns:p14="http://schemas.microsoft.com/office/powerpoint/2010/main" val="187591413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2950" y="260351"/>
            <a:ext cx="834866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5400" b="1" dirty="0">
                <a:solidFill>
                  <a:srgbClr val="FF0000"/>
                </a:solidFill>
                <a:latin typeface="+mn-lt"/>
              </a:rPr>
              <a:t>How you can help at home</a:t>
            </a:r>
            <a:endParaRPr lang="en-GB" altLang="en-US" sz="1000" b="1" dirty="0">
              <a:solidFill>
                <a:srgbClr val="FF0000"/>
              </a:solidFill>
              <a:latin typeface="+mn-lt"/>
            </a:endParaRPr>
          </a:p>
          <a:p>
            <a:pPr marL="457200" indent="-457200" defTabSz="9144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GB" altLang="en-US" sz="5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219AA-091E-9873-968E-87615235835E}"/>
              </a:ext>
            </a:extLst>
          </p:cNvPr>
          <p:cNvSpPr txBox="1"/>
          <p:nvPr/>
        </p:nvSpPr>
        <p:spPr>
          <a:xfrm>
            <a:off x="1179512" y="1676400"/>
            <a:ext cx="982979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Always encourage and discuss the School’s Golden Rules.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 Reading daily with your child. Find opportunities to read spontaneously.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 Help your child grow in independence (i.e. getting changed, resolving issues, recognising when they need the toilet and remembering to wash their hands after using the toilet).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 Model and teach life skills (i.e. using money, maintaining a healthy diet and lifestyle, gardening, solving problems)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 Playing lots of games and encouraging turn taking and counting.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B050"/>
                </a:solidFill>
              </a:rPr>
              <a:t> Encouraging an interest of the Topics covered in school and completing home learning tasks to a high quality.</a:t>
            </a:r>
          </a:p>
        </p:txBody>
      </p:sp>
    </p:spTree>
    <p:extLst>
      <p:ext uri="{BB962C8B-B14F-4D97-AF65-F5344CB8AC3E}">
        <p14:creationId xmlns:p14="http://schemas.microsoft.com/office/powerpoint/2010/main" val="385541329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2950" y="260351"/>
            <a:ext cx="834866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5400" b="1" dirty="0">
                <a:solidFill>
                  <a:srgbClr val="FF0000"/>
                </a:solidFill>
                <a:latin typeface="+mn-lt"/>
              </a:rPr>
              <a:t>Smartphone-Free School</a:t>
            </a:r>
            <a:endParaRPr lang="en-GB" altLang="en-US" sz="1000" b="1" dirty="0">
              <a:solidFill>
                <a:srgbClr val="FF0000"/>
              </a:solidFill>
              <a:latin typeface="+mn-lt"/>
            </a:endParaRPr>
          </a:p>
          <a:p>
            <a:pPr marL="457200" indent="-457200" defTabSz="9144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GB" altLang="en-US" sz="5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098" name="Picture 2" descr="https://www.denbigh.net/wp-content/uploads/2022/07/Mobile-phone-b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t="2449" r="24333"/>
          <a:stretch/>
        </p:blipFill>
        <p:spPr bwMode="auto">
          <a:xfrm>
            <a:off x="333712" y="2345"/>
            <a:ext cx="16792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012" y="1859340"/>
            <a:ext cx="11430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solidFill>
                  <a:srgbClr val="000000"/>
                </a:solidFill>
                <a:latin typeface="+mj-lt"/>
              </a:rPr>
              <a:t>A significant number of St Albans primary schools have agreed to support the ‘Smartphone-Free Childhood initiative. </a:t>
            </a:r>
            <a:r>
              <a:rPr lang="en-GB" sz="2600" dirty="0">
                <a:solidFill>
                  <a:srgbClr val="000000"/>
                </a:solidFill>
                <a:latin typeface="+mj-lt"/>
                <a:hlinkClick r:id="rId3"/>
              </a:rPr>
              <a:t>https://smartphonefreechildhood.co.uk/</a:t>
            </a:r>
            <a:r>
              <a:rPr lang="en-GB" sz="2600" dirty="0">
                <a:solidFill>
                  <a:srgbClr val="000000"/>
                </a:solidFill>
                <a:latin typeface="+mj-lt"/>
              </a:rPr>
              <a:t>   </a:t>
            </a:r>
            <a:r>
              <a:rPr lang="en-GB" sz="2600" dirty="0">
                <a:solidFill>
                  <a:srgbClr val="000000"/>
                </a:solidFill>
                <a:latin typeface="+mj-lt"/>
                <a:hlinkClick r:id="rId4"/>
              </a:rPr>
              <a:t>https://delaysmartphones.org.uk/</a:t>
            </a:r>
            <a:r>
              <a:rPr lang="en-GB" sz="26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just"/>
            <a:endParaRPr lang="en-GB" sz="26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GB" sz="2600" dirty="0">
                <a:solidFill>
                  <a:srgbClr val="000000"/>
                </a:solidFill>
                <a:latin typeface="+mj-lt"/>
              </a:rPr>
              <a:t>By “smartphones”, we refer to phones that are able to access the internet, as opposed to old-fashioned mobile phones that can only text and make phone calls.</a:t>
            </a:r>
          </a:p>
          <a:p>
            <a:pPr algn="just"/>
            <a:endParaRPr lang="en-GB" sz="2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GB" sz="2600" dirty="0">
                <a:solidFill>
                  <a:srgbClr val="000000"/>
                </a:solidFill>
                <a:latin typeface="+mj-lt"/>
              </a:rPr>
              <a:t>After consulting with staff, parents and governors, we have agreed that at SAS primary-aged pupils should not have smartphones. </a:t>
            </a:r>
          </a:p>
          <a:p>
            <a:pPr algn="just"/>
            <a:r>
              <a:rPr lang="en-GB" sz="2600" dirty="0">
                <a:solidFill>
                  <a:srgbClr val="000000"/>
                </a:solidFill>
                <a:latin typeface="+mj-lt"/>
              </a:rPr>
              <a:t>Primary-aged pupils should not be on any age-inappropriate social media including WhatsApp, Snapchat, Instagram or </a:t>
            </a:r>
            <a:r>
              <a:rPr lang="en-GB" sz="2600" dirty="0" err="1">
                <a:solidFill>
                  <a:srgbClr val="000000"/>
                </a:solidFill>
                <a:latin typeface="+mj-lt"/>
              </a:rPr>
              <a:t>TikTok</a:t>
            </a:r>
            <a:r>
              <a:rPr lang="en-GB" sz="2600" dirty="0">
                <a:solidFill>
                  <a:srgbClr val="000000"/>
                </a:solidFill>
                <a:latin typeface="+mj-lt"/>
              </a:rPr>
              <a:t> (all have a 13+ age-restriction).</a:t>
            </a:r>
          </a:p>
        </p:txBody>
      </p:sp>
    </p:spTree>
    <p:extLst>
      <p:ext uri="{BB962C8B-B14F-4D97-AF65-F5344CB8AC3E}">
        <p14:creationId xmlns:p14="http://schemas.microsoft.com/office/powerpoint/2010/main" val="310603615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2950" y="260351"/>
            <a:ext cx="918686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5400" b="1" dirty="0">
                <a:solidFill>
                  <a:srgbClr val="FF0000"/>
                </a:solidFill>
                <a:latin typeface="+mn-lt"/>
              </a:rPr>
              <a:t>What does this mean for you?</a:t>
            </a:r>
            <a:endParaRPr lang="en-GB" altLang="en-US" sz="1000" b="1" dirty="0">
              <a:solidFill>
                <a:srgbClr val="FF0000"/>
              </a:solidFill>
              <a:latin typeface="+mn-lt"/>
            </a:endParaRPr>
          </a:p>
          <a:p>
            <a:pPr marL="457200" indent="-457200" defTabSz="9144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GB" altLang="en-US" sz="5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098" name="Picture 2" descr="https://www.denbigh.net/wp-content/uploads/2022/07/Mobile-phone-b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t="2449" r="24333"/>
          <a:stretch/>
        </p:blipFill>
        <p:spPr bwMode="auto">
          <a:xfrm>
            <a:off x="333712" y="2345"/>
            <a:ext cx="16792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812" y="1859340"/>
            <a:ext cx="11811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0000"/>
                </a:solidFill>
              </a:rPr>
              <a:t>From September 2025, no SAS child will be able to bring a smartphone to school when they walk to and from school. </a:t>
            </a:r>
            <a:r>
              <a:rPr lang="en-GB" sz="2200" dirty="0">
                <a:solidFill>
                  <a:srgbClr val="000000"/>
                </a:solidFill>
              </a:rPr>
              <a:t>From September 2024, only our current Year 6 pupils who walk to and from school by themselves will be allowed to bring smartphones (as this was already allowed for them last year).</a:t>
            </a:r>
          </a:p>
          <a:p>
            <a:r>
              <a:rPr lang="en-GB" sz="2200" dirty="0">
                <a:solidFill>
                  <a:srgbClr val="000000"/>
                </a:solidFill>
              </a:rPr>
              <a:t>Year 5 and 6 children who walk to and from school by themselves can, if parents wish, bring a tracker or an old-fashioned phone which does not connect to the internet </a:t>
            </a:r>
            <a:r>
              <a:rPr lang="en-GB" sz="2200" dirty="0" err="1">
                <a:solidFill>
                  <a:srgbClr val="000000"/>
                </a:solidFill>
              </a:rPr>
              <a:t>eg</a:t>
            </a:r>
            <a:r>
              <a:rPr lang="en-GB" sz="2200" dirty="0">
                <a:solidFill>
                  <a:srgbClr val="000000"/>
                </a:solidFill>
              </a:rPr>
              <a:t> a Nokia.</a:t>
            </a:r>
          </a:p>
          <a:p>
            <a:r>
              <a:rPr lang="en-GB" sz="2200" dirty="0">
                <a:solidFill>
                  <a:srgbClr val="000000"/>
                </a:solidFill>
              </a:rPr>
              <a:t>All phones must be handed into the class teacher at the start of the day and will be returned at the end of the day.</a:t>
            </a:r>
          </a:p>
          <a:p>
            <a:r>
              <a:rPr lang="en-GB" sz="2200" b="1" dirty="0">
                <a:solidFill>
                  <a:srgbClr val="000000"/>
                </a:solidFill>
              </a:rPr>
              <a:t>We ask parents not to buy their child a smartphone while in primary school. We ask that parents do not allow their child to access age-inappropriate social media and join WhatsApp groups.</a:t>
            </a:r>
          </a:p>
          <a:p>
            <a:endParaRPr lang="en-GB" sz="2200" dirty="0">
              <a:solidFill>
                <a:srgbClr val="000000"/>
              </a:solidFill>
            </a:endParaRPr>
          </a:p>
          <a:p>
            <a:r>
              <a:rPr lang="en-GB" sz="2200" b="1" dirty="0">
                <a:solidFill>
                  <a:srgbClr val="000000"/>
                </a:solidFill>
              </a:rPr>
              <a:t>Parents on school grounds are not allowed to use mobile phones unless outside the school gates. This is a safeguarding issue. It also sends a message to our children that they are more important than our phones and sets a positive example.</a:t>
            </a:r>
          </a:p>
        </p:txBody>
      </p:sp>
    </p:spTree>
    <p:extLst>
      <p:ext uri="{BB962C8B-B14F-4D97-AF65-F5344CB8AC3E}">
        <p14:creationId xmlns:p14="http://schemas.microsoft.com/office/powerpoint/2010/main" val="88532706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379412" y="685800"/>
            <a:ext cx="1059180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1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6000" b="1" dirty="0">
                <a:solidFill>
                  <a:srgbClr val="FF0000"/>
                </a:solidFill>
                <a:latin typeface="+mn-lt"/>
              </a:rPr>
              <a:t>Parent Helpers</a:t>
            </a:r>
          </a:p>
          <a:p>
            <a:pPr eaLnBrk="1" hangingPunct="1">
              <a:defRPr/>
            </a:pPr>
            <a:endParaRPr lang="en-GB" b="1" u="sng" dirty="0">
              <a:latin typeface="+mj-lt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rgbClr val="00B050"/>
                </a:solidFill>
                <a:latin typeface="+mj-lt"/>
              </a:rPr>
              <a:t>The support of parents and other family members is of an enormous benefit to the children and we warmly welcome it. </a:t>
            </a:r>
          </a:p>
          <a:p>
            <a:pPr eaLnBrk="1" hangingPunct="1">
              <a:defRPr/>
            </a:pPr>
            <a:endParaRPr lang="en-GB" sz="2800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rgbClr val="00B050"/>
                </a:solidFill>
                <a:latin typeface="+mj-lt"/>
              </a:rPr>
              <a:t>We already have a team of fantastic parent volunteers who read with children and help in the library every week. If you are interested in becoming a regular volunteer, please notify the office and further information will follow. </a:t>
            </a:r>
          </a:p>
          <a:p>
            <a:pPr eaLnBrk="1" hangingPunct="1">
              <a:defRPr/>
            </a:pPr>
            <a:endParaRPr lang="en-GB" sz="2800" i="1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2800" i="1" dirty="0">
                <a:solidFill>
                  <a:srgbClr val="00B050"/>
                </a:solidFill>
                <a:latin typeface="+mj-lt"/>
              </a:rPr>
              <a:t>(Please note that in line with Hertfordshire County Council, all parents working in school will be asked to apply for police clearance.)</a:t>
            </a:r>
          </a:p>
          <a:p>
            <a:pPr indent="0" eaLnBrk="1" hangingPunct="1">
              <a:defRPr/>
            </a:pPr>
            <a:endParaRPr lang="en-GB" sz="2400" i="1" dirty="0">
              <a:latin typeface="+mj-lt"/>
            </a:endParaRPr>
          </a:p>
        </p:txBody>
      </p:sp>
      <p:pic>
        <p:nvPicPr>
          <p:cNvPr id="47107" name="Picture 6" descr="2,829 Parent Teacher Illustrations &amp;amp; Clip Art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228600"/>
            <a:ext cx="20891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9370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741612" y="228600"/>
            <a:ext cx="6348413" cy="13208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b="1" dirty="0">
                <a:solidFill>
                  <a:srgbClr val="FF0000"/>
                </a:solidFill>
                <a:latin typeface="+mn-lt"/>
              </a:rPr>
              <a:t>Any Questions?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428749" y="2286000"/>
            <a:ext cx="9331325" cy="4824412"/>
          </a:xfrm>
        </p:spPr>
        <p:txBody>
          <a:bodyPr/>
          <a:lstStyle/>
          <a:p>
            <a:pPr marL="68263" indent="0">
              <a:buNone/>
            </a:pPr>
            <a:r>
              <a:rPr lang="en-GB" altLang="en-US" sz="2800" b="1" dirty="0">
                <a:solidFill>
                  <a:srgbClr val="00B050"/>
                </a:solidFill>
              </a:rPr>
              <a:t>If you have any further questions, please email the office:</a:t>
            </a:r>
          </a:p>
          <a:p>
            <a:pPr marL="68263" indent="0" algn="ctr">
              <a:buNone/>
            </a:pPr>
            <a:r>
              <a:rPr lang="en-GB" altLang="en-US" sz="2800" b="1" dirty="0">
                <a:solidFill>
                  <a:srgbClr val="00B050"/>
                </a:solidFill>
                <a:hlinkClick r:id="rId2"/>
              </a:rPr>
              <a:t>admin@ssas.herts.sch.uk</a:t>
            </a:r>
            <a:endParaRPr lang="en-GB" altLang="en-US" sz="2800" b="1" dirty="0">
              <a:solidFill>
                <a:srgbClr val="00B050"/>
              </a:solidFill>
            </a:endParaRPr>
          </a:p>
          <a:p>
            <a:pPr marL="68263" indent="0" algn="ctr">
              <a:buNone/>
            </a:pPr>
            <a:r>
              <a:rPr lang="en-GB" altLang="en-US" sz="2800" b="1" dirty="0">
                <a:solidFill>
                  <a:srgbClr val="00B050"/>
                </a:solidFill>
              </a:rPr>
              <a:t>We will try to get back to you as soon as possible.</a:t>
            </a:r>
          </a:p>
          <a:p>
            <a:pPr marL="68263" indent="0">
              <a:buNone/>
            </a:pPr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519791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D8C2-8052-B95E-0FE7-8550D2B6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286604"/>
            <a:ext cx="11887200" cy="145075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to class pages- recommended reading lists.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A4BD9-084B-C50A-F1CF-5009B7EFE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https://www.ssas.herts.sch.uk/year-groups/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ECEAF-78E4-36CC-A248-B019F8AED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12" y="2245402"/>
            <a:ext cx="7848600" cy="3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rful autumn leaves border - Stock Photo , #spon, #leaves, #autumn ...">
            <a:extLst>
              <a:ext uri="{FF2B5EF4-FFF2-40B4-BE49-F238E27FC236}">
                <a16:creationId xmlns:a16="http://schemas.microsoft.com/office/drawing/2014/main" id="{F5DF24D2-12C2-5BCF-E1CB-5ED5C88F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" y="-228600"/>
            <a:ext cx="1218674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E72E66-BFD8-B11F-B635-230F03165D85}"/>
              </a:ext>
            </a:extLst>
          </p:cNvPr>
          <p:cNvSpPr txBox="1"/>
          <p:nvPr/>
        </p:nvSpPr>
        <p:spPr>
          <a:xfrm>
            <a:off x="1065212" y="1752600"/>
            <a:ext cx="10439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4000" dirty="0">
                <a:solidFill>
                  <a:srgbClr val="FF0000"/>
                </a:solidFill>
              </a:rPr>
              <a:t>Thank you for your support.</a:t>
            </a:r>
          </a:p>
          <a:p>
            <a:pPr algn="ctr">
              <a:spcBef>
                <a:spcPct val="0"/>
              </a:spcBef>
              <a:defRPr/>
            </a:pPr>
            <a:r>
              <a:rPr lang="en-GB" altLang="en-US" sz="4000" dirty="0">
                <a:solidFill>
                  <a:srgbClr val="00B050"/>
                </a:solidFill>
              </a:rPr>
              <a:t>We hope that you found this information useful. We are very much looking forward to getting to know your families and children this year.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0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9992" y="533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00B050"/>
                </a:solidFill>
              </a:rPr>
              <a:t>Our Mission Statement</a:t>
            </a:r>
            <a:endParaRPr lang="en-GB" altLang="en-US" sz="54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Cross Heart Tree Landscape Background Vector Abstract Christianity Concept  Royalty Free SVG, Cliparts, Vectors, And Stock Illustration. Image 51074517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2057400"/>
            <a:ext cx="766456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519438"/>
            <a:ext cx="5014315" cy="5576561"/>
          </a:xfrm>
          <a:prstGeom prst="rect">
            <a:avLst/>
          </a:prstGeom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460159"/>
            <a:ext cx="5073358" cy="56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FF0000"/>
                </a:solidFill>
              </a:rPr>
              <a:t>Our Senior Leadership Team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3232543" y="4613275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Ms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T. Hackett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 of School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12473098" y="8214418"/>
            <a:ext cx="2004709" cy="1031726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&amp; SENDCO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9108681" y="4613275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J. Bates Assistant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ssas.herts.sch.uk/wp-content/uploads/2021/02/smi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" r="8071" b="12116"/>
          <a:stretch/>
        </p:blipFill>
        <p:spPr bwMode="auto">
          <a:xfrm>
            <a:off x="6256204" y="1978344"/>
            <a:ext cx="2240930" cy="25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www.ssas.herts.sch.uk/wp-content/uploads/2021/01/hackett-1-e1673015925478-20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92" y="2081463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294474" y="4613275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2800" i="0" u="none" strike="noStrike" dirty="0">
                <a:solidFill>
                  <a:srgbClr val="00B050"/>
                </a:solidFill>
                <a:effectLst/>
                <a:latin typeface="stj-light"/>
              </a:rPr>
              <a:t>S Lavelle-Murphy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Executive Headteacher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6226481" y="4613275"/>
            <a:ext cx="2580284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Senior Assistant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&amp; SENDCO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1670E7-BC94-ED90-D58A-9F71DA36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341" y="1978343"/>
            <a:ext cx="2580154" cy="25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EAA31-7703-F74F-3F73-A16BD62E6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74" y="1978343"/>
            <a:ext cx="2593318" cy="25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1A2354F-0F64-688E-6C64-81DE440CB499}"/>
              </a:ext>
            </a:extLst>
          </p:cNvPr>
          <p:cNvSpPr txBox="1">
            <a:spLocks/>
          </p:cNvSpPr>
          <p:nvPr/>
        </p:nvSpPr>
        <p:spPr bwMode="auto">
          <a:xfrm>
            <a:off x="4966618" y="4711998"/>
            <a:ext cx="2246395" cy="130780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Accioli</a:t>
            </a:r>
            <a:endParaRPr lang="en-US" altLang="en-US" sz="2000" b="1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Elm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Teaching Assistant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838CFE-7856-C5C1-C514-070F1CEA94A5}"/>
              </a:ext>
            </a:extLst>
          </p:cNvPr>
          <p:cNvSpPr txBox="1">
            <a:spLocks/>
          </p:cNvSpPr>
          <p:nvPr/>
        </p:nvSpPr>
        <p:spPr bwMode="auto">
          <a:xfrm>
            <a:off x="479263" y="4718648"/>
            <a:ext cx="2056608" cy="9239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Caramelo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Oak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Class Teacher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CBE5C-21BA-98F3-0F7A-90BD399F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59" r="3854"/>
          <a:stretch/>
        </p:blipFill>
        <p:spPr>
          <a:xfrm>
            <a:off x="601005" y="1965802"/>
            <a:ext cx="1813125" cy="222519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6CBB0-834E-B24D-D6A6-1E07F0AF2631}"/>
              </a:ext>
            </a:extLst>
          </p:cNvPr>
          <p:cNvSpPr txBox="1">
            <a:spLocks/>
          </p:cNvSpPr>
          <p:nvPr/>
        </p:nvSpPr>
        <p:spPr bwMode="auto">
          <a:xfrm>
            <a:off x="2679455" y="4718648"/>
            <a:ext cx="2180173" cy="9144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Joseph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Elm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Class teacher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3A96E-E60E-58D5-7AC9-D7D56A268610}"/>
              </a:ext>
            </a:extLst>
          </p:cNvPr>
          <p:cNvSpPr txBox="1">
            <a:spLocks/>
          </p:cNvSpPr>
          <p:nvPr/>
        </p:nvSpPr>
        <p:spPr bwMode="auto">
          <a:xfrm>
            <a:off x="7320003" y="4709124"/>
            <a:ext cx="2353723" cy="9239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Walker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Elm Teaching Assistant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18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43FBFF-3BBC-5B7B-9EE5-08FAFD92E852}"/>
              </a:ext>
            </a:extLst>
          </p:cNvPr>
          <p:cNvSpPr txBox="1">
            <a:spLocks/>
          </p:cNvSpPr>
          <p:nvPr/>
        </p:nvSpPr>
        <p:spPr bwMode="auto">
          <a:xfrm>
            <a:off x="9780716" y="4709124"/>
            <a:ext cx="2353723" cy="131067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Jayamanna</a:t>
            </a:r>
            <a:endParaRPr lang="en-US" altLang="en-US" sz="2000" b="1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&amp; Ms. Ruff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Oak Class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Teaching Assistants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22E36BF-6BB5-6837-E9D5-47C077072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r="18409"/>
          <a:stretch/>
        </p:blipFill>
        <p:spPr bwMode="auto">
          <a:xfrm>
            <a:off x="9980611" y="1886077"/>
            <a:ext cx="1784193" cy="22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4970066-94DC-7F82-C6CD-D5B02293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86" y="1920148"/>
            <a:ext cx="1838158" cy="22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191DD6-5E8A-4764-C787-E0241C2EFCE1}"/>
              </a:ext>
            </a:extLst>
          </p:cNvPr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FF0000"/>
                </a:solidFill>
              </a:rPr>
              <a:t>Year 1 Team 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6E861C-E1AF-935E-A602-36C3123E2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778" y="1980179"/>
            <a:ext cx="1971014" cy="21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FF0000"/>
                </a:solidFill>
              </a:rPr>
              <a:t>Other Staff Members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12473098" y="8214418"/>
            <a:ext cx="2004709" cy="1031726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&amp; SENDCO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64142" y="1708382"/>
            <a:ext cx="11201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/>
              <a:t>P.E and Music (on Wednesday) will be covered by specialist teachers. 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3351211" y="5167148"/>
            <a:ext cx="1599693" cy="7239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</a:t>
            </a: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Byrne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P.E Specialist </a:t>
            </a:r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5127624" y="5123864"/>
            <a:ext cx="1857375" cy="7239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Flatt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Music Specialist </a:t>
            </a:r>
          </a:p>
        </p:txBody>
      </p:sp>
      <p:pic>
        <p:nvPicPr>
          <p:cNvPr id="22" name="Picture 11" descr="https://www.ssas.herts.sch.uk/wp-content/uploads/2021/02/flatt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38" y="3018911"/>
            <a:ext cx="1857376" cy="185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164142" y="5018063"/>
            <a:ext cx="2906453" cy="9144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Rose/ </a:t>
            </a:r>
            <a:r>
              <a:rPr lang="en-US" altLang="en-US" sz="2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</a:t>
            </a: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Carr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Phase Leader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Key stage 1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7161718" y="5102469"/>
            <a:ext cx="2135187" cy="7239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Rees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Pastoral Mentor</a:t>
            </a:r>
          </a:p>
        </p:txBody>
      </p:sp>
      <p:pic>
        <p:nvPicPr>
          <p:cNvPr id="3076" name="Picture 4" descr="https://www.ssas.herts.sch.uk/wp-content/uploads/2024/02/rees-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15" y="3022380"/>
            <a:ext cx="1857376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7F1EC4-0126-AEB3-88EA-847AD9AA8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3208888"/>
            <a:ext cx="1416898" cy="1433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822D7-5DF9-EA22-75B7-F6EC9ED89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697" y="3209628"/>
            <a:ext cx="1416898" cy="1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>
                <a:solidFill>
                  <a:srgbClr val="FF0000"/>
                </a:solidFill>
              </a:rPr>
              <a:t>Drop Off and Pick Up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1812" y="1371600"/>
            <a:ext cx="106680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b="1" u="sng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The doors open at 8.45am and close at 8.55am. There is a soft start to the day and when the children arrive, they start their SODA (Start of Day Activity) before lessons begin. Children arriving after 8.55 will be marked late.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36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Please help your child settle by allowing them to come into the classroom independently.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36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School finishes at 3.15pm. </a:t>
            </a:r>
            <a:endParaRPr lang="en-GB" altLang="en-US" sz="3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4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812" y="4572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b="1" dirty="0">
                <a:solidFill>
                  <a:srgbClr val="FF0000"/>
                </a:solidFill>
              </a:rPr>
              <a:t>Lunches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12473098" y="8214418"/>
            <a:ext cx="2004709" cy="1031726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&amp; SENDCO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8012" y="1752600"/>
            <a:ext cx="10668000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We encourage parents to discuss school lunches with their child and to book their lunch choices in advance using </a:t>
            </a:r>
            <a:r>
              <a:rPr lang="en-GB" altLang="en-US" sz="2800" dirty="0" err="1">
                <a:solidFill>
                  <a:srgbClr val="00B050"/>
                </a:solidFill>
                <a:latin typeface="+mn-lt"/>
              </a:rPr>
              <a:t>Arbor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This ensures that parents help their child to choose a meal they know that they will like and also means a quicker start to the school day .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dirty="0">
              <a:solidFill>
                <a:srgbClr val="00B050"/>
              </a:solidFill>
              <a:latin typeface="+mn-lt"/>
            </a:endParaRP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Red: Meat/Fish option</a:t>
            </a: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Green: Vegetarian option</a:t>
            </a: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Yellow: Roll or sandwich</a:t>
            </a: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Blue: Jacket Potato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Alternatively, your child can bring in their own packed lunch. No glass bottles, fizzy drinks or any food containing nuts are allowed.</a:t>
            </a:r>
          </a:p>
        </p:txBody>
      </p:sp>
    </p:spTree>
    <p:extLst>
      <p:ext uri="{BB962C8B-B14F-4D97-AF65-F5344CB8AC3E}">
        <p14:creationId xmlns:p14="http://schemas.microsoft.com/office/powerpoint/2010/main" val="8815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1036</TotalTime>
  <Words>1949</Words>
  <Application>Microsoft Office PowerPoint</Application>
  <PresentationFormat>Custom</PresentationFormat>
  <Paragraphs>207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Palatino Linotype</vt:lpstr>
      <vt:lpstr>Rage Italic</vt:lpstr>
      <vt:lpstr>stj-light</vt:lpstr>
      <vt:lpstr>Wingdings</vt:lpstr>
      <vt:lpstr>Retrospect</vt:lpstr>
      <vt:lpstr>  St Alban &amp; St Stephen  Catholic Primary School &amp; Nursery   Welcome to Year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in Year 1</vt:lpstr>
      <vt:lpstr>Writing in Year 1</vt:lpstr>
      <vt:lpstr>Phonics </vt:lpstr>
      <vt:lpstr>Year 1 PSC</vt:lpstr>
      <vt:lpstr>Maths in Year 1</vt:lpstr>
      <vt:lpstr>Science in Year 1</vt:lpstr>
      <vt:lpstr>Other curriculum topics in Year </vt:lpstr>
      <vt:lpstr>Home Learning</vt:lpstr>
      <vt:lpstr>PowerPoint Presentation</vt:lpstr>
      <vt:lpstr>PowerPoint Presentation</vt:lpstr>
      <vt:lpstr>PowerPoint Presentation</vt:lpstr>
      <vt:lpstr>PowerPoint Presentation</vt:lpstr>
      <vt:lpstr>Any Questions?</vt:lpstr>
      <vt:lpstr>Link to class pages- recommended reading lists.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Tess Hackett</dc:creator>
  <cp:lastModifiedBy>FJoseph</cp:lastModifiedBy>
  <cp:revision>86</cp:revision>
  <cp:lastPrinted>2022-09-01T07:15:49Z</cp:lastPrinted>
  <dcterms:created xsi:type="dcterms:W3CDTF">2022-05-09T20:22:37Z</dcterms:created>
  <dcterms:modified xsi:type="dcterms:W3CDTF">2025-09-09T16:45:38Z</dcterms:modified>
</cp:coreProperties>
</file>