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88825" cy="6858000"/>
  <p:notesSz cx="6797675" cy="9926638"/>
  <p:embeddedFontLst>
    <p:embeddedFont>
      <p:font typeface="Arial Black" panose="020B0A04020102020204" pitchFamily="34" charset="0"/>
      <p:regular r:id="rId30"/>
      <p:bold r:id="rId31"/>
    </p:embeddedFont>
    <p:embeddedFont>
      <p:font typeface="Arial Narrow" panose="020B0606020202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Palatino Linotype" panose="0204050205050503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zagd88wvLsI8bjuj+AYZE+QJy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AD03FB-32C4-45F3-809E-12A220256F42}">
  <a:tblStyle styleId="{68AD03FB-32C4-45F3-809E-12A220256F4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EB"/>
          </a:solidFill>
        </a:fill>
      </a:tcStyle>
    </a:wholeTbl>
    <a:band1H>
      <a:tcTxStyle/>
      <a:tcStyle>
        <a:tcBdr/>
        <a:fill>
          <a:solidFill>
            <a:srgbClr val="CCE1D4"/>
          </a:solidFill>
        </a:fill>
      </a:tcStyle>
    </a:band1H>
    <a:band2H>
      <a:tcTxStyle/>
      <a:tcStyle>
        <a:tcBdr/>
      </a:tcStyle>
    </a:band2H>
    <a:band1V>
      <a:tcTxStyle/>
      <a:tcStyle>
        <a:tcBdr/>
        <a:fill>
          <a:solidFill>
            <a:srgbClr val="CCE1D4"/>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 name="Google Shape;5;n"/>
          <p:cNvSpPr>
            <a:spLocks noGrp="1" noRot="1" noChangeAspect="1"/>
          </p:cNvSpPr>
          <p:nvPr>
            <p:ph type="sldImg" idx="3"/>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5pPr>
            <a:lvl6pPr marL="2743200" marR="0" lvl="5"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6pPr>
            <a:lvl7pPr marL="3200400" marR="0" lvl="6"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7pPr>
            <a:lvl8pPr marL="3657600" marR="0" lvl="7"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Palatino Linotype"/>
                <a:ea typeface="Palatino Linotype"/>
                <a:cs typeface="Palatino Linotype"/>
                <a:sym typeface="Palatino Linotype"/>
              </a:rPr>
              <a:t>‹#›</a:t>
            </a:fld>
            <a:endParaRPr sz="1200" b="0" i="0" u="none" strike="noStrike" cap="none">
              <a:solidFill>
                <a:schemeClr val="dk1"/>
              </a:solidFill>
              <a:latin typeface="Palatino Linotype"/>
              <a:ea typeface="Palatino Linotype"/>
              <a:cs typeface="Palatino Linotype"/>
              <a:sym typeface="Palatino Linotyp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Lisa</a:t>
            </a:r>
            <a:endParaRPr/>
          </a:p>
          <a:p>
            <a:pPr marL="0" lvl="0" indent="0" algn="l" rtl="0">
              <a:spcBef>
                <a:spcPts val="0"/>
              </a:spcBef>
              <a:spcAft>
                <a:spcPts val="0"/>
              </a:spcAft>
              <a:buNone/>
            </a:pPr>
            <a:endParaRPr/>
          </a:p>
        </p:txBody>
      </p:sp>
      <p:sp>
        <p:nvSpPr>
          <p:cNvPr id="199" name="Google Shape;199;p1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06" name="Google Shape;206;p1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15" name="Google Shape;215;p1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delete</a:t>
            </a:r>
            <a:endParaRPr/>
          </a:p>
        </p:txBody>
      </p:sp>
      <p:sp>
        <p:nvSpPr>
          <p:cNvPr id="225" name="Google Shape;225;p1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7: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1: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2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Lisa</a:t>
            </a:r>
            <a:endParaRPr/>
          </a:p>
          <a:p>
            <a:pPr marL="0" lvl="0" indent="0" algn="l" rtl="0">
              <a:spcBef>
                <a:spcPts val="0"/>
              </a:spcBef>
              <a:spcAft>
                <a:spcPts val="0"/>
              </a:spcAft>
              <a:buNone/>
            </a:pPr>
            <a:endParaRPr/>
          </a:p>
        </p:txBody>
      </p:sp>
      <p:sp>
        <p:nvSpPr>
          <p:cNvPr id="297" name="Google Shape;297;p2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Lisa</a:t>
            </a:r>
            <a:endParaRPr/>
          </a:p>
          <a:p>
            <a:pPr marL="0" lvl="0" indent="0" algn="l" rtl="0">
              <a:spcBef>
                <a:spcPts val="0"/>
              </a:spcBef>
              <a:spcAft>
                <a:spcPts val="0"/>
              </a:spcAft>
              <a:buNone/>
            </a:pPr>
            <a:endParaRPr/>
          </a:p>
        </p:txBody>
      </p:sp>
      <p:sp>
        <p:nvSpPr>
          <p:cNvPr id="304" name="Google Shape;304;p2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5: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6: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7: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92075"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9"/>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9"/>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9"/>
          <p:cNvSpPr txBox="1">
            <a:spLocks noGrp="1"/>
          </p:cNvSpPr>
          <p:nvPr>
            <p:ph type="ctr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7998"/>
              <a:buFont typeface="Calibri"/>
              <a:buNone/>
              <a:defRPr sz="7998">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subTitle" idx="1"/>
          </p:nvPr>
        </p:nvSpPr>
        <p:spPr>
          <a:xfrm>
            <a:off x="1099764" y="4455621"/>
            <a:ext cx="10055781"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399"/>
              <a:buNone/>
              <a:defRPr sz="2399" cap="none">
                <a:solidFill>
                  <a:schemeClr val="dk2"/>
                </a:solidFill>
                <a:latin typeface="Calibri"/>
                <a:ea typeface="Calibri"/>
                <a:cs typeface="Calibri"/>
                <a:sym typeface="Calibri"/>
              </a:defRPr>
            </a:lvl1pPr>
            <a:lvl2pPr lvl="1" algn="ctr">
              <a:lnSpc>
                <a:spcPct val="90000"/>
              </a:lnSpc>
              <a:spcBef>
                <a:spcPts val="200"/>
              </a:spcBef>
              <a:spcAft>
                <a:spcPts val="0"/>
              </a:spcAft>
              <a:buSzPts val="2399"/>
              <a:buNone/>
              <a:defRPr sz="2399"/>
            </a:lvl2pPr>
            <a:lvl3pPr lvl="2" algn="ctr">
              <a:lnSpc>
                <a:spcPct val="90000"/>
              </a:lnSpc>
              <a:spcBef>
                <a:spcPts val="400"/>
              </a:spcBef>
              <a:spcAft>
                <a:spcPts val="0"/>
              </a:spcAft>
              <a:buSzPts val="2399"/>
              <a:buNone/>
              <a:defRPr sz="2399"/>
            </a:lvl3pPr>
            <a:lvl4pPr lvl="3" algn="ctr">
              <a:lnSpc>
                <a:spcPct val="90000"/>
              </a:lnSpc>
              <a:spcBef>
                <a:spcPts val="400"/>
              </a:spcBef>
              <a:spcAft>
                <a:spcPts val="0"/>
              </a:spcAft>
              <a:buSzPts val="1999"/>
              <a:buNone/>
              <a:defRPr sz="1999"/>
            </a:lvl4pPr>
            <a:lvl5pPr lvl="4" algn="ctr">
              <a:lnSpc>
                <a:spcPct val="90000"/>
              </a:lnSpc>
              <a:spcBef>
                <a:spcPts val="400"/>
              </a:spcBef>
              <a:spcAft>
                <a:spcPts val="0"/>
              </a:spcAft>
              <a:buSzPts val="1999"/>
              <a:buNone/>
              <a:defRPr sz="1999"/>
            </a:lvl5pPr>
            <a:lvl6pPr lvl="5" algn="ctr">
              <a:lnSpc>
                <a:spcPct val="90000"/>
              </a:lnSpc>
              <a:spcBef>
                <a:spcPts val="400"/>
              </a:spcBef>
              <a:spcAft>
                <a:spcPts val="0"/>
              </a:spcAft>
              <a:buSzPts val="1999"/>
              <a:buNone/>
              <a:defRPr sz="1999"/>
            </a:lvl6pPr>
            <a:lvl7pPr lvl="6" algn="ctr">
              <a:lnSpc>
                <a:spcPct val="90000"/>
              </a:lnSpc>
              <a:spcBef>
                <a:spcPts val="400"/>
              </a:spcBef>
              <a:spcAft>
                <a:spcPts val="0"/>
              </a:spcAft>
              <a:buSzPts val="1999"/>
              <a:buNone/>
              <a:defRPr sz="1999"/>
            </a:lvl7pPr>
            <a:lvl8pPr lvl="7" algn="ctr">
              <a:lnSpc>
                <a:spcPct val="90000"/>
              </a:lnSpc>
              <a:spcBef>
                <a:spcPts val="400"/>
              </a:spcBef>
              <a:spcAft>
                <a:spcPts val="0"/>
              </a:spcAft>
              <a:buSzPts val="1999"/>
              <a:buNone/>
              <a:defRPr sz="1999"/>
            </a:lvl8pPr>
            <a:lvl9pPr lvl="8" algn="ctr">
              <a:lnSpc>
                <a:spcPct val="90000"/>
              </a:lnSpc>
              <a:spcBef>
                <a:spcPts val="400"/>
              </a:spcBef>
              <a:spcAft>
                <a:spcPts val="400"/>
              </a:spcAft>
              <a:buSzPts val="1999"/>
              <a:buNone/>
              <a:defRPr sz="1999"/>
            </a:lvl9pPr>
          </a:lstStyle>
          <a:p>
            <a:endParaRPr/>
          </a:p>
        </p:txBody>
      </p:sp>
      <p:sp>
        <p:nvSpPr>
          <p:cNvPr id="23" name="Google Shape;23;p29"/>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 name="Google Shape;26;p29"/>
          <p:cNvCxnSpPr/>
          <p:nvPr/>
        </p:nvCxnSpPr>
        <p:spPr>
          <a:xfrm>
            <a:off x="1207344" y="4343400"/>
            <a:ext cx="9872948"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8"/>
          <p:cNvSpPr txBox="1">
            <a:spLocks noGrp="1"/>
          </p:cNvSpPr>
          <p:nvPr>
            <p:ph type="body" idx="1"/>
          </p:nvPr>
        </p:nvSpPr>
        <p:spPr>
          <a:xfrm rot="5400000">
            <a:off x="4113205" y="-1170476"/>
            <a:ext cx="4023360" cy="1005578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38"/>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9"/>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9"/>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9"/>
          <p:cNvSpPr txBox="1">
            <a:spLocks noGrp="1"/>
          </p:cNvSpPr>
          <p:nvPr>
            <p:ph type="title"/>
          </p:nvPr>
        </p:nvSpPr>
        <p:spPr>
          <a:xfrm rot="5400000">
            <a:off x="7156786" y="1978144"/>
            <a:ext cx="5759898" cy="262821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9"/>
          <p:cNvSpPr txBox="1">
            <a:spLocks noGrp="1"/>
          </p:cNvSpPr>
          <p:nvPr>
            <p:ph type="body" idx="1"/>
          </p:nvPr>
        </p:nvSpPr>
        <p:spPr>
          <a:xfrm rot="5400000">
            <a:off x="1824176" y="-573892"/>
            <a:ext cx="5759898" cy="7732286"/>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9"/>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9"/>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9"/>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0"/>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0"/>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0"/>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31"/>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1"/>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2"/>
          <p:cNvSpPr/>
          <p:nvPr/>
        </p:nvSpPr>
        <p:spPr>
          <a:xfrm>
            <a:off x="3175" y="6400800"/>
            <a:ext cx="1218565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2"/>
          <p:cNvSpPr/>
          <p:nvPr/>
        </p:nvSpPr>
        <p:spPr>
          <a:xfrm>
            <a:off x="15" y="633431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2"/>
          <p:cNvSpPr txBox="1">
            <a:spLocks noGrp="1"/>
          </p:cNvSpPr>
          <p:nvPr>
            <p:ph type="title"/>
          </p:nvPr>
        </p:nvSpPr>
        <p:spPr>
          <a:xfrm>
            <a:off x="1096994" y="758952"/>
            <a:ext cx="10055781"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7998"/>
              <a:buFont typeface="Calibri"/>
              <a:buNone/>
              <a:defRPr sz="7998"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1096994" y="4453128"/>
            <a:ext cx="10055781"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399"/>
              <a:buNone/>
              <a:defRPr sz="2399"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799"/>
              <a:buNone/>
              <a:defRPr sz="1799">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32"/>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2"/>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7" name="Google Shape;47;p32"/>
          <p:cNvCxnSpPr/>
          <p:nvPr/>
        </p:nvCxnSpPr>
        <p:spPr>
          <a:xfrm>
            <a:off x="1207344" y="4343400"/>
            <a:ext cx="9872948"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1096992" y="1845734"/>
            <a:ext cx="4936474"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33"/>
          <p:cNvSpPr txBox="1">
            <a:spLocks noGrp="1"/>
          </p:cNvSpPr>
          <p:nvPr>
            <p:ph type="body" idx="2"/>
          </p:nvPr>
        </p:nvSpPr>
        <p:spPr>
          <a:xfrm>
            <a:off x="6216301" y="1845735"/>
            <a:ext cx="4936474"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33"/>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4"/>
          <p:cNvSpPr txBox="1">
            <a:spLocks noGrp="1"/>
          </p:cNvSpPr>
          <p:nvPr>
            <p:ph type="body" idx="1"/>
          </p:nvPr>
        </p:nvSpPr>
        <p:spPr>
          <a:xfrm>
            <a:off x="1096994" y="1846052"/>
            <a:ext cx="4936474"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999"/>
              <a:buNone/>
              <a:defRPr sz="1999" b="0" cap="none">
                <a:solidFill>
                  <a:schemeClr val="dk2"/>
                </a:solidFill>
              </a:defRPr>
            </a:lvl1pPr>
            <a:lvl2pPr marL="914400" lvl="1" indent="-228600" algn="l">
              <a:lnSpc>
                <a:spcPct val="90000"/>
              </a:lnSpc>
              <a:spcBef>
                <a:spcPts val="200"/>
              </a:spcBef>
              <a:spcAft>
                <a:spcPts val="0"/>
              </a:spcAft>
              <a:buSzPts val="1999"/>
              <a:buNone/>
              <a:defRPr sz="1999" b="1"/>
            </a:lvl2pPr>
            <a:lvl3pPr marL="1371600" lvl="2" indent="-228600" algn="l">
              <a:lnSpc>
                <a:spcPct val="90000"/>
              </a:lnSpc>
              <a:spcBef>
                <a:spcPts val="400"/>
              </a:spcBef>
              <a:spcAft>
                <a:spcPts val="0"/>
              </a:spcAft>
              <a:buSzPts val="1799"/>
              <a:buNone/>
              <a:defRPr sz="1799"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34"/>
          <p:cNvSpPr txBox="1">
            <a:spLocks noGrp="1"/>
          </p:cNvSpPr>
          <p:nvPr>
            <p:ph type="body" idx="2"/>
          </p:nvPr>
        </p:nvSpPr>
        <p:spPr>
          <a:xfrm>
            <a:off x="1096994" y="2582334"/>
            <a:ext cx="4936474"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34"/>
          <p:cNvSpPr txBox="1">
            <a:spLocks noGrp="1"/>
          </p:cNvSpPr>
          <p:nvPr>
            <p:ph type="body" idx="3"/>
          </p:nvPr>
        </p:nvSpPr>
        <p:spPr>
          <a:xfrm>
            <a:off x="6216301" y="1846052"/>
            <a:ext cx="4936474"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999"/>
              <a:buNone/>
              <a:defRPr sz="1999" b="0" cap="none">
                <a:solidFill>
                  <a:schemeClr val="dk2"/>
                </a:solidFill>
              </a:defRPr>
            </a:lvl1pPr>
            <a:lvl2pPr marL="914400" lvl="1" indent="-228600" algn="l">
              <a:lnSpc>
                <a:spcPct val="90000"/>
              </a:lnSpc>
              <a:spcBef>
                <a:spcPts val="200"/>
              </a:spcBef>
              <a:spcAft>
                <a:spcPts val="0"/>
              </a:spcAft>
              <a:buSzPts val="1999"/>
              <a:buNone/>
              <a:defRPr sz="1999" b="1"/>
            </a:lvl2pPr>
            <a:lvl3pPr marL="1371600" lvl="2" indent="-228600" algn="l">
              <a:lnSpc>
                <a:spcPct val="90000"/>
              </a:lnSpc>
              <a:spcBef>
                <a:spcPts val="400"/>
              </a:spcBef>
              <a:spcAft>
                <a:spcPts val="0"/>
              </a:spcAft>
              <a:buSzPts val="1799"/>
              <a:buNone/>
              <a:defRPr sz="1799"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34"/>
          <p:cNvSpPr txBox="1">
            <a:spLocks noGrp="1"/>
          </p:cNvSpPr>
          <p:nvPr>
            <p:ph type="body" idx="4"/>
          </p:nvPr>
        </p:nvSpPr>
        <p:spPr>
          <a:xfrm>
            <a:off x="6216301" y="2582334"/>
            <a:ext cx="4936474"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34"/>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5"/>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6"/>
          <p:cNvSpPr/>
          <p:nvPr/>
        </p:nvSpPr>
        <p:spPr>
          <a:xfrm>
            <a:off x="17" y="0"/>
            <a:ext cx="4049736"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6"/>
          <p:cNvSpPr/>
          <p:nvPr/>
        </p:nvSpPr>
        <p:spPr>
          <a:xfrm>
            <a:off x="4039019" y="0"/>
            <a:ext cx="63991"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6"/>
          <p:cNvSpPr txBox="1">
            <a:spLocks noGrp="1"/>
          </p:cNvSpPr>
          <p:nvPr>
            <p:ph type="title"/>
          </p:nvPr>
        </p:nvSpPr>
        <p:spPr>
          <a:xfrm>
            <a:off x="457081" y="594359"/>
            <a:ext cx="3199567"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599"/>
              <a:buFont typeface="Calibri"/>
              <a:buNone/>
              <a:defRPr sz="3599"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6"/>
          <p:cNvSpPr txBox="1">
            <a:spLocks noGrp="1"/>
          </p:cNvSpPr>
          <p:nvPr>
            <p:ph type="body" idx="1"/>
          </p:nvPr>
        </p:nvSpPr>
        <p:spPr>
          <a:xfrm>
            <a:off x="4799350" y="731520"/>
            <a:ext cx="6490549"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36"/>
          <p:cNvSpPr txBox="1">
            <a:spLocks noGrp="1"/>
          </p:cNvSpPr>
          <p:nvPr>
            <p:ph type="body" idx="2"/>
          </p:nvPr>
        </p:nvSpPr>
        <p:spPr>
          <a:xfrm>
            <a:off x="457081" y="2926080"/>
            <a:ext cx="3199567"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36"/>
          <p:cNvSpPr txBox="1">
            <a:spLocks noGrp="1"/>
          </p:cNvSpPr>
          <p:nvPr>
            <p:ph type="dt" idx="10"/>
          </p:nvPr>
        </p:nvSpPr>
        <p:spPr>
          <a:xfrm>
            <a:off x="465391" y="6459786"/>
            <a:ext cx="261782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799350" y="6459786"/>
            <a:ext cx="46469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7"/>
          <p:cNvSpPr/>
          <p:nvPr/>
        </p:nvSpPr>
        <p:spPr>
          <a:xfrm>
            <a:off x="0" y="4953000"/>
            <a:ext cx="12185651"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7"/>
          <p:cNvSpPr/>
          <p:nvPr/>
        </p:nvSpPr>
        <p:spPr>
          <a:xfrm>
            <a:off x="15" y="4915076"/>
            <a:ext cx="1218565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7"/>
          <p:cNvSpPr txBox="1">
            <a:spLocks noGrp="1"/>
          </p:cNvSpPr>
          <p:nvPr>
            <p:ph type="title"/>
          </p:nvPr>
        </p:nvSpPr>
        <p:spPr>
          <a:xfrm>
            <a:off x="1096995" y="5074920"/>
            <a:ext cx="10111011"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599"/>
              <a:buFont typeface="Calibri"/>
              <a:buNone/>
              <a:defRPr sz="3599"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a:spLocks noGrp="1"/>
          </p:cNvSpPr>
          <p:nvPr>
            <p:ph type="pic" idx="2"/>
          </p:nvPr>
        </p:nvSpPr>
        <p:spPr>
          <a:xfrm>
            <a:off x="15" y="0"/>
            <a:ext cx="12188810" cy="4915076"/>
          </a:xfrm>
          <a:prstGeom prst="rect">
            <a:avLst/>
          </a:prstGeom>
          <a:solidFill>
            <a:srgbClr val="D2CDB0"/>
          </a:solidFill>
          <a:ln>
            <a:noFill/>
          </a:ln>
        </p:spPr>
      </p:sp>
      <p:sp>
        <p:nvSpPr>
          <p:cNvPr id="83" name="Google Shape;83;p37"/>
          <p:cNvSpPr txBox="1">
            <a:spLocks noGrp="1"/>
          </p:cNvSpPr>
          <p:nvPr>
            <p:ph type="body" idx="1"/>
          </p:nvPr>
        </p:nvSpPr>
        <p:spPr>
          <a:xfrm>
            <a:off x="1096994" y="5907024"/>
            <a:ext cx="1011063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37"/>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6"/>
        </a:solidFill>
        <a:effectLst/>
      </p:bgPr>
    </p:bg>
    <p:spTree>
      <p:nvGrpSpPr>
        <p:cNvPr id="1" name="Shape 9"/>
        <p:cNvGrpSpPr/>
        <p:nvPr/>
      </p:nvGrpSpPr>
      <p:grpSpPr>
        <a:xfrm>
          <a:off x="0" y="0"/>
          <a:ext cx="0" cy="0"/>
          <a:chOff x="0" y="0"/>
          <a:chExt cx="0" cy="0"/>
        </a:xfrm>
      </p:grpSpPr>
      <p:sp>
        <p:nvSpPr>
          <p:cNvPr id="10" name="Google Shape;10;p28"/>
          <p:cNvSpPr/>
          <p:nvPr/>
        </p:nvSpPr>
        <p:spPr>
          <a:xfrm>
            <a:off x="1"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8"/>
          <p:cNvSpPr/>
          <p:nvPr/>
        </p:nvSpPr>
        <p:spPr>
          <a:xfrm>
            <a:off x="15" y="6334316"/>
            <a:ext cx="1218881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8"/>
          <p:cNvSpPr txBox="1">
            <a:spLocks noGrp="1"/>
          </p:cNvSpPr>
          <p:nvPr>
            <p:ph type="title"/>
          </p:nvPr>
        </p:nvSpPr>
        <p:spPr>
          <a:xfrm>
            <a:off x="1096994" y="286604"/>
            <a:ext cx="10055781"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799"/>
              <a:buFont typeface="Calibri"/>
              <a:buNone/>
              <a:defRPr sz="4799"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1096994" y="1845734"/>
            <a:ext cx="10055781" cy="4023360"/>
          </a:xfrm>
          <a:prstGeom prst="rect">
            <a:avLst/>
          </a:prstGeom>
          <a:noFill/>
          <a:ln>
            <a:noFill/>
          </a:ln>
        </p:spPr>
        <p:txBody>
          <a:bodyPr spcFirstLastPara="1" wrap="square" lIns="0" tIns="45700" rIns="0" bIns="45700" anchor="t" anchorCtr="0">
            <a:normAutofit/>
          </a:bodyPr>
          <a:lstStyle>
            <a:lvl1pPr marL="457200" marR="0" lvl="0" indent="-355536" algn="l" rtl="0">
              <a:lnSpc>
                <a:spcPct val="90000"/>
              </a:lnSpc>
              <a:spcBef>
                <a:spcPts val="1200"/>
              </a:spcBef>
              <a:spcAft>
                <a:spcPts val="0"/>
              </a:spcAft>
              <a:buClr>
                <a:schemeClr val="accent1"/>
              </a:buClr>
              <a:buSzPts val="1999"/>
              <a:buFont typeface="Calibri"/>
              <a:buChar char=" "/>
              <a:defRPr sz="1999" b="0" i="0" u="none" strike="noStrike" cap="none">
                <a:solidFill>
                  <a:srgbClr val="3F3F3F"/>
                </a:solidFill>
                <a:latin typeface="Calibri"/>
                <a:ea typeface="Calibri"/>
                <a:cs typeface="Calibri"/>
                <a:sym typeface="Calibri"/>
              </a:defRPr>
            </a:lvl1pPr>
            <a:lvl2pPr marL="914400" marR="0" lvl="1" indent="-342836" algn="l" rtl="0">
              <a:lnSpc>
                <a:spcPct val="90000"/>
              </a:lnSpc>
              <a:spcBef>
                <a:spcPts val="200"/>
              </a:spcBef>
              <a:spcAft>
                <a:spcPts val="0"/>
              </a:spcAft>
              <a:buClr>
                <a:schemeClr val="accent1"/>
              </a:buClr>
              <a:buSzPts val="1799"/>
              <a:buFont typeface="Calibri"/>
              <a:buChar char="◦"/>
              <a:defRPr sz="1799"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8"/>
          <p:cNvSpPr txBox="1">
            <a:spLocks noGrp="1"/>
          </p:cNvSpPr>
          <p:nvPr>
            <p:ph type="dt" idx="10"/>
          </p:nvPr>
        </p:nvSpPr>
        <p:spPr>
          <a:xfrm>
            <a:off x="1096995" y="6459786"/>
            <a:ext cx="247162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txBox="1">
            <a:spLocks noGrp="1"/>
          </p:cNvSpPr>
          <p:nvPr>
            <p:ph type="ftr" idx="11"/>
          </p:nvPr>
        </p:nvSpPr>
        <p:spPr>
          <a:xfrm>
            <a:off x="3685225" y="6459786"/>
            <a:ext cx="482154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8"/>
          <p:cNvSpPr txBox="1">
            <a:spLocks noGrp="1"/>
          </p:cNvSpPr>
          <p:nvPr>
            <p:ph type="sldNum" idx="12"/>
          </p:nvPr>
        </p:nvSpPr>
        <p:spPr>
          <a:xfrm>
            <a:off x="9897880" y="6459786"/>
            <a:ext cx="13116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cxnSp>
        <p:nvCxnSpPr>
          <p:cNvPr id="17" name="Google Shape;17;p28"/>
          <p:cNvCxnSpPr/>
          <p:nvPr/>
        </p:nvCxnSpPr>
        <p:spPr>
          <a:xfrm>
            <a:off x="1193221" y="1737845"/>
            <a:ext cx="9964364"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www.twinkl.co.uk/resources/ks1-english-new-curriculum/ks1-english-2014-year-2/ks1-english-2014-year-2-writing-handwriting-and-presentation" TargetMode="Externa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hyperlink" Target="https://www.twinkl.co.uk/resources/ks1-english-new-curriculum/ks1-english-2014-year-2/ks1-english-2014-year-2-writing-vocabulary-grammar-and-punctuation" TargetMode="External"/><Relationship Id="rId4" Type="http://schemas.openxmlformats.org/officeDocument/2006/relationships/hyperlink" Target="https://www.twinkl.co.uk/resources/ks1-english-new-curriculum/ks1-english-2014-year-2/ks1-english-2014-year-2-writing-composi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delaysmartphones.org.uk/" TargetMode="External"/><Relationship Id="rId4" Type="http://schemas.openxmlformats.org/officeDocument/2006/relationships/hyperlink" Target="https://smartphonefreechildhood.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ssaspta@gmail.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admin@ssas.herts.sch.uk"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p:nvPr/>
        </p:nvSpPr>
        <p:spPr>
          <a:xfrm>
            <a:off x="1506" y="0"/>
            <a:ext cx="12188825" cy="6858000"/>
          </a:xfrm>
          <a:prstGeom prst="rect">
            <a:avLst/>
          </a:prstGeom>
          <a:solidFill>
            <a:srgbClr val="F8FC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
          <p:cNvSpPr txBox="1">
            <a:spLocks noGrp="1"/>
          </p:cNvSpPr>
          <p:nvPr>
            <p:ph type="ctrTitle"/>
          </p:nvPr>
        </p:nvSpPr>
        <p:spPr>
          <a:xfrm>
            <a:off x="509586" y="980521"/>
            <a:ext cx="11169618" cy="389216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92D050"/>
              </a:buClr>
              <a:buSzPct val="100000"/>
              <a:buFont typeface="Calibri"/>
              <a:buNone/>
            </a:pPr>
            <a:br>
              <a:rPr lang="en-GB" sz="6000">
                <a:solidFill>
                  <a:srgbClr val="92D050"/>
                </a:solidFill>
              </a:rPr>
            </a:br>
            <a:br>
              <a:rPr lang="en-GB" sz="6000">
                <a:solidFill>
                  <a:srgbClr val="92D050"/>
                </a:solidFill>
              </a:rPr>
            </a:br>
            <a:r>
              <a:rPr lang="en-GB" sz="6000">
                <a:solidFill>
                  <a:srgbClr val="00B050"/>
                </a:solidFill>
                <a:latin typeface="Calibri"/>
                <a:ea typeface="Calibri"/>
                <a:cs typeface="Calibri"/>
                <a:sym typeface="Calibri"/>
              </a:rPr>
              <a:t>St Alban &amp; St Stephen </a:t>
            </a:r>
            <a:br>
              <a:rPr lang="en-GB" sz="6000">
                <a:solidFill>
                  <a:srgbClr val="00B050"/>
                </a:solidFill>
                <a:latin typeface="Calibri"/>
                <a:ea typeface="Calibri"/>
                <a:cs typeface="Calibri"/>
                <a:sym typeface="Calibri"/>
              </a:rPr>
            </a:br>
            <a:r>
              <a:rPr lang="en-GB" sz="6000">
                <a:solidFill>
                  <a:srgbClr val="00B050"/>
                </a:solidFill>
                <a:latin typeface="Calibri"/>
                <a:ea typeface="Calibri"/>
                <a:cs typeface="Calibri"/>
                <a:sym typeface="Calibri"/>
              </a:rPr>
              <a:t>Catholic Primary School &amp; Nursery </a:t>
            </a:r>
            <a:br>
              <a:rPr lang="en-GB" sz="6000">
                <a:solidFill>
                  <a:srgbClr val="00B050"/>
                </a:solidFill>
                <a:latin typeface="Calibri"/>
                <a:ea typeface="Calibri"/>
                <a:cs typeface="Calibri"/>
                <a:sym typeface="Calibri"/>
              </a:rPr>
            </a:br>
            <a:br>
              <a:rPr lang="en-GB" sz="6000">
                <a:solidFill>
                  <a:srgbClr val="00B050"/>
                </a:solidFill>
                <a:latin typeface="Calibri"/>
                <a:ea typeface="Calibri"/>
                <a:cs typeface="Calibri"/>
                <a:sym typeface="Calibri"/>
              </a:rPr>
            </a:br>
            <a:r>
              <a:rPr lang="en-GB" sz="6000">
                <a:solidFill>
                  <a:srgbClr val="31521B"/>
                </a:solidFill>
                <a:latin typeface="Calibri"/>
                <a:ea typeface="Calibri"/>
                <a:cs typeface="Calibri"/>
                <a:sym typeface="Calibri"/>
              </a:rPr>
              <a:t>Welcome to Year 2 </a:t>
            </a:r>
            <a:endParaRPr/>
          </a:p>
        </p:txBody>
      </p:sp>
      <p:sp>
        <p:nvSpPr>
          <p:cNvPr id="108" name="Google Shape;108;p1"/>
          <p:cNvSpPr/>
          <p:nvPr/>
        </p:nvSpPr>
        <p:spPr>
          <a:xfrm>
            <a:off x="1506" y="4953000"/>
            <a:ext cx="12185778" cy="1905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
          <p:cNvSpPr txBox="1">
            <a:spLocks noGrp="1"/>
          </p:cNvSpPr>
          <p:nvPr>
            <p:ph type="subTitle" idx="1"/>
          </p:nvPr>
        </p:nvSpPr>
        <p:spPr>
          <a:xfrm>
            <a:off x="7694612" y="5738327"/>
            <a:ext cx="10055781"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FFFFFF"/>
                </a:solidFill>
              </a:rPr>
              <a:t>SEPTEMBER 2025</a:t>
            </a:r>
            <a:endParaRPr/>
          </a:p>
        </p:txBody>
      </p:sp>
      <p:sp>
        <p:nvSpPr>
          <p:cNvPr id="110" name="Google Shape;110;p1"/>
          <p:cNvSpPr/>
          <p:nvPr/>
        </p:nvSpPr>
        <p:spPr>
          <a:xfrm>
            <a:off x="1506" y="4906176"/>
            <a:ext cx="12185778" cy="64008"/>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
          <p:cNvSpPr txBox="1"/>
          <p:nvPr/>
        </p:nvSpPr>
        <p:spPr>
          <a:xfrm>
            <a:off x="2590504" y="581976"/>
            <a:ext cx="700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i="1">
                <a:solidFill>
                  <a:srgbClr val="00B050"/>
                </a:solidFill>
                <a:latin typeface="Calibri"/>
                <a:ea typeface="Calibri"/>
                <a:cs typeface="Calibri"/>
                <a:sym typeface="Calibri"/>
              </a:rPr>
              <a:t>Learning and Growing with God by our Side</a:t>
            </a:r>
            <a:endParaRPr/>
          </a:p>
        </p:txBody>
      </p:sp>
      <p:cxnSp>
        <p:nvCxnSpPr>
          <p:cNvPr id="112" name="Google Shape;112;p1"/>
          <p:cNvCxnSpPr/>
          <p:nvPr/>
        </p:nvCxnSpPr>
        <p:spPr>
          <a:xfrm rot="10800000">
            <a:off x="1606747" y="1752600"/>
            <a:ext cx="8975330" cy="0"/>
          </a:xfrm>
          <a:prstGeom prst="straightConnector1">
            <a:avLst/>
          </a:prstGeom>
          <a:noFill/>
          <a:ln w="57150" cap="flat" cmpd="sng">
            <a:solidFill>
              <a:srgbClr val="FF0000"/>
            </a:solidFill>
            <a:prstDash val="solid"/>
            <a:round/>
            <a:headEnd type="none" w="sm" len="sm"/>
            <a:tailEnd type="none" w="sm" len="sm"/>
          </a:ln>
          <a:effectLst>
            <a:outerShdw blurRad="38100" dist="25400" dir="2700000" algn="br" rotWithShape="0">
              <a:srgbClr val="000000">
                <a:alpha val="60000"/>
              </a:srgbClr>
            </a:outerShdw>
          </a:effectLst>
        </p:spPr>
      </p:cxnSp>
      <p:pic>
        <p:nvPicPr>
          <p:cNvPr id="113" name="Google Shape;113;p1"/>
          <p:cNvPicPr preferRelativeResize="0"/>
          <p:nvPr/>
        </p:nvPicPr>
        <p:blipFill rotWithShape="1">
          <a:blip r:embed="rId3">
            <a:alphaModFix/>
          </a:blip>
          <a:srcRect/>
          <a:stretch/>
        </p:blipFill>
        <p:spPr>
          <a:xfrm>
            <a:off x="139132" y="76200"/>
            <a:ext cx="1329989" cy="1930831"/>
          </a:xfrm>
          <a:prstGeom prst="rect">
            <a:avLst/>
          </a:prstGeom>
          <a:noFill/>
          <a:ln>
            <a:noFill/>
          </a:ln>
        </p:spPr>
      </p:pic>
      <p:pic>
        <p:nvPicPr>
          <p:cNvPr id="114" name="Google Shape;114;p1"/>
          <p:cNvPicPr preferRelativeResize="0"/>
          <p:nvPr/>
        </p:nvPicPr>
        <p:blipFill rotWithShape="1">
          <a:blip r:embed="rId4">
            <a:alphaModFix/>
          </a:blip>
          <a:srcRect/>
          <a:stretch/>
        </p:blipFill>
        <p:spPr>
          <a:xfrm>
            <a:off x="10177297" y="453619"/>
            <a:ext cx="406400" cy="40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p:nvPr/>
        </p:nvSpPr>
        <p:spPr>
          <a:xfrm>
            <a:off x="303212" y="1522739"/>
            <a:ext cx="10668000" cy="49552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endParaRPr sz="2400" b="1" u="sng">
              <a:solidFill>
                <a:srgbClr val="00B050"/>
              </a:solidFill>
              <a:latin typeface="Calibri"/>
              <a:ea typeface="Calibri"/>
              <a:cs typeface="Calibri"/>
              <a:sym typeface="Calibri"/>
            </a:endParaRPr>
          </a:p>
          <a:p>
            <a:pPr marL="0" marR="0" lvl="0" indent="0" algn="ctr" rtl="0">
              <a:spcBef>
                <a:spcPts val="0"/>
              </a:spcBef>
              <a:spcAft>
                <a:spcPts val="0"/>
              </a:spcAft>
              <a:buClr>
                <a:srgbClr val="00B050"/>
              </a:buClr>
              <a:buSzPts val="2400"/>
              <a:buFont typeface="Arial"/>
              <a:buNone/>
            </a:pPr>
            <a:r>
              <a:rPr lang="en-GB" sz="2400" b="1" u="sng">
                <a:solidFill>
                  <a:srgbClr val="00B050"/>
                </a:solidFill>
                <a:latin typeface="Calibri"/>
                <a:ea typeface="Calibri"/>
                <a:cs typeface="Calibri"/>
                <a:sym typeface="Calibri"/>
              </a:rPr>
              <a:t>Please ensure all items of clothing are </a:t>
            </a:r>
            <a:endParaRPr/>
          </a:p>
          <a:p>
            <a:pPr marL="0" marR="0" lvl="0" indent="0" algn="ctr" rtl="0">
              <a:spcBef>
                <a:spcPts val="0"/>
              </a:spcBef>
              <a:spcAft>
                <a:spcPts val="0"/>
              </a:spcAft>
              <a:buClr>
                <a:srgbClr val="00B050"/>
              </a:buClr>
              <a:buSzPts val="2400"/>
              <a:buFont typeface="Arial"/>
              <a:buNone/>
            </a:pPr>
            <a:r>
              <a:rPr lang="en-GB" sz="2400" b="1" u="sng">
                <a:solidFill>
                  <a:srgbClr val="00B050"/>
                </a:solidFill>
                <a:latin typeface="Calibri"/>
                <a:ea typeface="Calibri"/>
                <a:cs typeface="Calibri"/>
                <a:sym typeface="Calibri"/>
              </a:rPr>
              <a:t>clearly marked with your child’s name. </a:t>
            </a:r>
            <a:endParaRPr/>
          </a:p>
          <a:p>
            <a:pPr marL="0" marR="0" lvl="0" indent="0" algn="ctr" rtl="0">
              <a:spcBef>
                <a:spcPts val="0"/>
              </a:spcBef>
              <a:spcAft>
                <a:spcPts val="0"/>
              </a:spcAft>
              <a:buClr>
                <a:schemeClr val="dk1"/>
              </a:buClr>
              <a:buSzPts val="2400"/>
              <a:buFont typeface="Arial"/>
              <a:buNone/>
            </a:pPr>
            <a:endParaRPr sz="2400" b="1" u="sng">
              <a:solidFill>
                <a:srgbClr val="00B050"/>
              </a:solidFill>
              <a:latin typeface="Calibri"/>
              <a:ea typeface="Calibri"/>
              <a:cs typeface="Calibri"/>
              <a:sym typeface="Calibri"/>
            </a:endParaRPr>
          </a:p>
          <a:p>
            <a:pPr marL="0" marR="0" lvl="0" indent="0" algn="l"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Children need to have correct PE Kit in school for their PE days. Our PE days are Tuesday and Thursday. Children to come in their PE kits both days. </a:t>
            </a:r>
            <a:endParaRPr/>
          </a:p>
          <a:p>
            <a:pPr marL="342900" marR="0" lvl="0" indent="-342900" algn="l" rtl="0">
              <a:spcBef>
                <a:spcPts val="1000"/>
              </a:spcBef>
              <a:spcAft>
                <a:spcPts val="0"/>
              </a:spcAft>
              <a:buClr>
                <a:srgbClr val="00B050"/>
              </a:buClr>
              <a:buSzPts val="2000"/>
              <a:buFont typeface="Arial"/>
              <a:buChar char="•"/>
            </a:pPr>
            <a:r>
              <a:rPr lang="en-GB" sz="2000">
                <a:solidFill>
                  <a:srgbClr val="00B050"/>
                </a:solidFill>
                <a:latin typeface="Calibri"/>
                <a:ea typeface="Calibri"/>
                <a:cs typeface="Calibri"/>
                <a:sym typeface="Calibri"/>
              </a:rPr>
              <a:t>Plain white T shirt (with or without school logos but no other logos)</a:t>
            </a:r>
            <a:endParaRPr/>
          </a:p>
          <a:p>
            <a:pPr marL="342900" marR="0" lvl="0" indent="-342900" algn="l" rtl="0">
              <a:spcBef>
                <a:spcPts val="1000"/>
              </a:spcBef>
              <a:spcAft>
                <a:spcPts val="0"/>
              </a:spcAft>
              <a:buClr>
                <a:srgbClr val="00B050"/>
              </a:buClr>
              <a:buSzPts val="2000"/>
              <a:buFont typeface="Arial"/>
              <a:buChar char="•"/>
            </a:pPr>
            <a:r>
              <a:rPr lang="en-GB" sz="2000">
                <a:solidFill>
                  <a:srgbClr val="00B050"/>
                </a:solidFill>
                <a:latin typeface="Calibri"/>
                <a:ea typeface="Calibri"/>
                <a:cs typeface="Calibri"/>
                <a:sym typeface="Calibri"/>
              </a:rPr>
              <a:t>Plain dark tracksuit bottoms </a:t>
            </a:r>
            <a:endParaRPr/>
          </a:p>
          <a:p>
            <a:pPr marL="342900" marR="0" lvl="0" indent="-342900" algn="l" rtl="0">
              <a:spcBef>
                <a:spcPts val="1000"/>
              </a:spcBef>
              <a:spcAft>
                <a:spcPts val="0"/>
              </a:spcAft>
              <a:buClr>
                <a:srgbClr val="00B050"/>
              </a:buClr>
              <a:buSzPts val="2000"/>
              <a:buFont typeface="Arial"/>
              <a:buChar char="•"/>
            </a:pPr>
            <a:r>
              <a:rPr lang="en-GB" sz="2000">
                <a:solidFill>
                  <a:srgbClr val="00B050"/>
                </a:solidFill>
                <a:latin typeface="Calibri"/>
                <a:ea typeface="Calibri"/>
                <a:cs typeface="Calibri"/>
                <a:sym typeface="Calibri"/>
              </a:rPr>
              <a:t>Red school zip up hoodie</a:t>
            </a:r>
            <a:endParaRPr/>
          </a:p>
          <a:p>
            <a:pPr marL="342900" marR="0" lvl="0" indent="-342900" algn="l" rtl="0">
              <a:spcBef>
                <a:spcPts val="1000"/>
              </a:spcBef>
              <a:spcAft>
                <a:spcPts val="0"/>
              </a:spcAft>
              <a:buClr>
                <a:srgbClr val="00B050"/>
              </a:buClr>
              <a:buSzPts val="2000"/>
              <a:buFont typeface="Arial"/>
              <a:buChar char="•"/>
            </a:pPr>
            <a:r>
              <a:rPr lang="en-GB" sz="2000">
                <a:solidFill>
                  <a:srgbClr val="00B050"/>
                </a:solidFill>
                <a:latin typeface="Calibri"/>
                <a:ea typeface="Calibri"/>
                <a:cs typeface="Calibri"/>
                <a:sym typeface="Calibri"/>
              </a:rPr>
              <a:t>Plain trainers with non-marking soles </a:t>
            </a:r>
            <a:endParaRPr/>
          </a:p>
          <a:p>
            <a:pPr marL="342900" marR="0" lvl="0" indent="-342900" algn="l" rtl="0">
              <a:spcBef>
                <a:spcPts val="1000"/>
              </a:spcBef>
              <a:spcAft>
                <a:spcPts val="0"/>
              </a:spcAft>
              <a:buClr>
                <a:srgbClr val="00B050"/>
              </a:buClr>
              <a:buSzPts val="2000"/>
              <a:buFont typeface="Arial"/>
              <a:buChar char="•"/>
            </a:pPr>
            <a:r>
              <a:rPr lang="en-GB" sz="2000">
                <a:solidFill>
                  <a:srgbClr val="00B050"/>
                </a:solidFill>
                <a:latin typeface="Calibri"/>
                <a:ea typeface="Calibri"/>
                <a:cs typeface="Calibri"/>
                <a:sym typeface="Calibri"/>
              </a:rPr>
              <a:t>No jewellery should be worn. </a:t>
            </a:r>
            <a:endParaRPr/>
          </a:p>
          <a:p>
            <a:pPr marL="342900" marR="0" lvl="0" indent="-215900" algn="l" rtl="0">
              <a:spcBef>
                <a:spcPts val="1000"/>
              </a:spcBef>
              <a:spcAft>
                <a:spcPts val="0"/>
              </a:spcAft>
              <a:buClr>
                <a:schemeClr val="dk1"/>
              </a:buClr>
              <a:buSzPts val="2000"/>
              <a:buFont typeface="Noto Sans Symbols"/>
              <a:buNone/>
            </a:pPr>
            <a:endParaRPr sz="2000">
              <a:solidFill>
                <a:srgbClr val="00B050"/>
              </a:solidFill>
              <a:latin typeface="Calibri"/>
              <a:ea typeface="Calibri"/>
              <a:cs typeface="Calibri"/>
              <a:sym typeface="Calibri"/>
            </a:endParaRPr>
          </a:p>
        </p:txBody>
      </p:sp>
      <p:sp>
        <p:nvSpPr>
          <p:cNvPr id="195" name="Google Shape;195;p10"/>
          <p:cNvSpPr/>
          <p:nvPr/>
        </p:nvSpPr>
        <p:spPr>
          <a:xfrm>
            <a:off x="3884612" y="533400"/>
            <a:ext cx="327653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a:solidFill>
                  <a:srgbClr val="FF0000"/>
                </a:solidFill>
                <a:latin typeface="Calibri"/>
                <a:ea typeface="Calibri"/>
                <a:cs typeface="Calibri"/>
                <a:sym typeface="Calibri"/>
              </a:rPr>
              <a:t>KS1 PE Kit</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2665412" y="609600"/>
            <a:ext cx="65532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a:solidFill>
                  <a:srgbClr val="FF0000"/>
                </a:solidFill>
                <a:latin typeface="Calibri"/>
                <a:ea typeface="Calibri"/>
                <a:cs typeface="Calibri"/>
                <a:sym typeface="Calibri"/>
              </a:rPr>
              <a:t>R.E. </a:t>
            </a:r>
            <a:endParaRPr/>
          </a:p>
        </p:txBody>
      </p:sp>
      <p:pic>
        <p:nvPicPr>
          <p:cNvPr id="202" name="Google Shape;202;p11"/>
          <p:cNvPicPr preferRelativeResize="0"/>
          <p:nvPr/>
        </p:nvPicPr>
        <p:blipFill rotWithShape="1">
          <a:blip r:embed="rId3">
            <a:alphaModFix/>
          </a:blip>
          <a:srcRect/>
          <a:stretch/>
        </p:blipFill>
        <p:spPr>
          <a:xfrm>
            <a:off x="7999412" y="2414915"/>
            <a:ext cx="3929650" cy="261428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2360612" y="457200"/>
            <a:ext cx="7024688"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Reading in Year 2 </a:t>
            </a:r>
            <a:endParaRPr/>
          </a:p>
        </p:txBody>
      </p:sp>
      <p:sp>
        <p:nvSpPr>
          <p:cNvPr id="209" name="Google Shape;209;p12"/>
          <p:cNvSpPr txBox="1">
            <a:spLocks noGrp="1"/>
          </p:cNvSpPr>
          <p:nvPr>
            <p:ph type="body" idx="1"/>
          </p:nvPr>
        </p:nvSpPr>
        <p:spPr>
          <a:xfrm>
            <a:off x="1065212" y="1905000"/>
            <a:ext cx="7239000" cy="5837238"/>
          </a:xfrm>
          <a:prstGeom prst="rect">
            <a:avLst/>
          </a:prstGeom>
          <a:noFill/>
          <a:ln>
            <a:noFill/>
          </a:ln>
        </p:spPr>
        <p:txBody>
          <a:bodyPr spcFirstLastPara="1" wrap="square" lIns="0" tIns="45700" rIns="0" bIns="45700" anchor="t" anchorCtr="0">
            <a:normAutofit/>
          </a:bodyPr>
          <a:lstStyle/>
          <a:p>
            <a:pPr marL="91413" lvl="0" indent="-101600" algn="l" rtl="0">
              <a:lnSpc>
                <a:spcPct val="90000"/>
              </a:lnSpc>
              <a:spcBef>
                <a:spcPts val="0"/>
              </a:spcBef>
              <a:spcAft>
                <a:spcPts val="0"/>
              </a:spcAft>
              <a:buSzPts val="1600"/>
              <a:buFont typeface="Noto Sans Symbols"/>
              <a:buChar char="⮚"/>
            </a:pPr>
            <a:r>
              <a:rPr lang="en-GB" sz="1600">
                <a:solidFill>
                  <a:srgbClr val="00B050"/>
                </a:solidFill>
              </a:rPr>
              <a:t>Our school uses a phonics scheme called Little Wandle. </a:t>
            </a:r>
            <a:endParaRPr/>
          </a:p>
          <a:p>
            <a:pPr marL="91413" lvl="0" indent="-101600" algn="l" rtl="0">
              <a:lnSpc>
                <a:spcPct val="90000"/>
              </a:lnSpc>
              <a:spcBef>
                <a:spcPts val="1400"/>
              </a:spcBef>
              <a:spcAft>
                <a:spcPts val="0"/>
              </a:spcAft>
              <a:buSzPts val="1600"/>
              <a:buFont typeface="Noto Sans Symbols"/>
              <a:buChar char="⮚"/>
            </a:pPr>
            <a:r>
              <a:rPr lang="en-GB" sz="1600">
                <a:solidFill>
                  <a:srgbClr val="00B050"/>
                </a:solidFill>
              </a:rPr>
              <a:t>Our reading scheme books are closely matched to your child's phonics ability. The reading book that each child brings home should be read with 95% accuracy which is why it is very important that the book matches their phonics ability.</a:t>
            </a:r>
            <a:endParaRPr/>
          </a:p>
          <a:p>
            <a:pPr marL="91413" lvl="0" indent="-101600" algn="l" rtl="0">
              <a:lnSpc>
                <a:spcPct val="90000"/>
              </a:lnSpc>
              <a:spcBef>
                <a:spcPts val="1400"/>
              </a:spcBef>
              <a:spcAft>
                <a:spcPts val="0"/>
              </a:spcAft>
              <a:buSzPts val="1600"/>
              <a:buFont typeface="Noto Sans Symbols"/>
              <a:buChar char="⮚"/>
            </a:pPr>
            <a:r>
              <a:rPr lang="en-GB" sz="1600">
                <a:solidFill>
                  <a:srgbClr val="00B050"/>
                </a:solidFill>
              </a:rPr>
              <a:t>After Phase 5 Set 5, children will move onto coloured. </a:t>
            </a:r>
            <a:endParaRPr/>
          </a:p>
          <a:p>
            <a:pPr marL="91413" lvl="0" indent="-101600" algn="l" rtl="0">
              <a:lnSpc>
                <a:spcPct val="90000"/>
              </a:lnSpc>
              <a:spcBef>
                <a:spcPts val="1400"/>
              </a:spcBef>
              <a:spcAft>
                <a:spcPts val="0"/>
              </a:spcAft>
              <a:buSzPts val="1600"/>
              <a:buFont typeface="Noto Sans Symbols"/>
              <a:buChar char="⮚"/>
            </a:pPr>
            <a:r>
              <a:rPr lang="en-GB" sz="1600">
                <a:solidFill>
                  <a:srgbClr val="00B050"/>
                </a:solidFill>
              </a:rPr>
              <a:t>Please make sure that books are brought into school every day.. </a:t>
            </a:r>
            <a:endParaRPr/>
          </a:p>
          <a:p>
            <a:pPr marL="91413" lvl="0" indent="-101600" algn="l" rtl="0">
              <a:lnSpc>
                <a:spcPct val="90000"/>
              </a:lnSpc>
              <a:spcBef>
                <a:spcPts val="1400"/>
              </a:spcBef>
              <a:spcAft>
                <a:spcPts val="0"/>
              </a:spcAft>
              <a:buSzPts val="1600"/>
              <a:buFont typeface="Noto Sans Symbols"/>
              <a:buChar char="⮚"/>
            </a:pPr>
            <a:r>
              <a:rPr lang="en-GB" sz="1600">
                <a:solidFill>
                  <a:srgbClr val="00B050"/>
                </a:solidFill>
              </a:rPr>
              <a:t>Children will start to bring home two books: one is a home reading book and one is a reading practice book. </a:t>
            </a:r>
            <a:endParaRPr/>
          </a:p>
          <a:p>
            <a:pPr marL="91413" lvl="0" indent="-101600" algn="l" rtl="0">
              <a:lnSpc>
                <a:spcPct val="90000"/>
              </a:lnSpc>
              <a:spcBef>
                <a:spcPts val="1400"/>
              </a:spcBef>
              <a:spcAft>
                <a:spcPts val="0"/>
              </a:spcAft>
              <a:buSzPts val="1600"/>
              <a:buFont typeface="Noto Sans Symbols"/>
              <a:buChar char="⮚"/>
            </a:pPr>
            <a:r>
              <a:rPr lang="en-GB" sz="1600">
                <a:solidFill>
                  <a:srgbClr val="00B050"/>
                </a:solidFill>
              </a:rPr>
              <a:t>The new reading practise book will be given out each Thursday. </a:t>
            </a:r>
            <a:endParaRPr sz="1600">
              <a:solidFill>
                <a:srgbClr val="00B050"/>
              </a:solidFill>
            </a:endParaRPr>
          </a:p>
          <a:p>
            <a:pPr marL="91413" lvl="0" indent="-101600" algn="l" rtl="0">
              <a:lnSpc>
                <a:spcPct val="90000"/>
              </a:lnSpc>
              <a:spcBef>
                <a:spcPts val="1400"/>
              </a:spcBef>
              <a:spcAft>
                <a:spcPts val="0"/>
              </a:spcAft>
              <a:buSzPts val="1600"/>
              <a:buFont typeface="Noto Sans Symbols"/>
              <a:buChar char="⮚"/>
            </a:pPr>
            <a:r>
              <a:rPr lang="en-GB" sz="1600">
                <a:solidFill>
                  <a:srgbClr val="00B050"/>
                </a:solidFill>
              </a:rPr>
              <a:t>Children will have the opportunity to visit our school library once every 2 weeks.</a:t>
            </a:r>
            <a:endParaRPr sz="1600">
              <a:solidFill>
                <a:srgbClr val="00B050"/>
              </a:solidFill>
            </a:endParaRPr>
          </a:p>
          <a:p>
            <a:pPr marL="91413" lvl="0" indent="-101600" algn="l" rtl="0">
              <a:lnSpc>
                <a:spcPct val="90000"/>
              </a:lnSpc>
              <a:spcBef>
                <a:spcPts val="1400"/>
              </a:spcBef>
              <a:spcAft>
                <a:spcPts val="0"/>
              </a:spcAft>
              <a:buClr>
                <a:srgbClr val="00B050"/>
              </a:buClr>
              <a:buSzPts val="1600"/>
              <a:buChar char="⮚"/>
            </a:pPr>
            <a:r>
              <a:rPr lang="en-GB" sz="1600">
                <a:solidFill>
                  <a:srgbClr val="00B050"/>
                </a:solidFill>
              </a:rPr>
              <a:t>The children will also be visiting the library once a week to choose a book to bring home and share with family members.  </a:t>
            </a:r>
            <a:endParaRPr sz="1600">
              <a:solidFill>
                <a:srgbClr val="00B050"/>
              </a:solidFill>
            </a:endParaRPr>
          </a:p>
          <a:p>
            <a:pPr marL="91413" lvl="0" indent="-2513" algn="l" rtl="0">
              <a:lnSpc>
                <a:spcPct val="90000"/>
              </a:lnSpc>
              <a:spcBef>
                <a:spcPts val="1400"/>
              </a:spcBef>
              <a:spcAft>
                <a:spcPts val="0"/>
              </a:spcAft>
              <a:buSzPts val="1400"/>
              <a:buNone/>
            </a:pPr>
            <a:endParaRPr sz="1400" b="1">
              <a:solidFill>
                <a:srgbClr val="00B050"/>
              </a:solidFill>
            </a:endParaRPr>
          </a:p>
        </p:txBody>
      </p:sp>
      <p:pic>
        <p:nvPicPr>
          <p:cNvPr id="210" name="Google Shape;210;p12"/>
          <p:cNvPicPr preferRelativeResize="0"/>
          <p:nvPr/>
        </p:nvPicPr>
        <p:blipFill rotWithShape="1">
          <a:blip r:embed="rId3">
            <a:alphaModFix/>
          </a:blip>
          <a:srcRect/>
          <a:stretch/>
        </p:blipFill>
        <p:spPr>
          <a:xfrm>
            <a:off x="8761412" y="1905000"/>
            <a:ext cx="2914650" cy="21812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1" name="Google Shape;211;p12"/>
          <p:cNvPicPr preferRelativeResize="0"/>
          <p:nvPr/>
        </p:nvPicPr>
        <p:blipFill rotWithShape="1">
          <a:blip r:embed="rId4">
            <a:alphaModFix/>
          </a:blip>
          <a:srcRect/>
          <a:stretch/>
        </p:blipFill>
        <p:spPr>
          <a:xfrm>
            <a:off x="8761412" y="4261485"/>
            <a:ext cx="2838450" cy="21240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2436812" y="457200"/>
            <a:ext cx="7024688"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Writing in Year 2</a:t>
            </a:r>
            <a:endParaRPr/>
          </a:p>
        </p:txBody>
      </p:sp>
      <p:sp>
        <p:nvSpPr>
          <p:cNvPr id="218" name="Google Shape;218;p13"/>
          <p:cNvSpPr txBox="1">
            <a:spLocks noGrp="1"/>
          </p:cNvSpPr>
          <p:nvPr>
            <p:ph type="body" idx="1"/>
          </p:nvPr>
        </p:nvSpPr>
        <p:spPr>
          <a:xfrm>
            <a:off x="1065212" y="1981200"/>
            <a:ext cx="10439400" cy="5761038"/>
          </a:xfrm>
          <a:prstGeom prst="rect">
            <a:avLst/>
          </a:prstGeom>
          <a:noFill/>
          <a:ln>
            <a:noFill/>
          </a:ln>
        </p:spPr>
        <p:txBody>
          <a:bodyPr spcFirstLastPara="1" wrap="square" lIns="0" tIns="45700" rIns="0" bIns="45700" anchor="t" anchorCtr="0">
            <a:normAutofit/>
          </a:bodyPr>
          <a:lstStyle/>
          <a:p>
            <a:pPr marL="91413" lvl="0" indent="-114300" algn="l" rtl="0">
              <a:lnSpc>
                <a:spcPct val="90000"/>
              </a:lnSpc>
              <a:spcBef>
                <a:spcPts val="0"/>
              </a:spcBef>
              <a:spcAft>
                <a:spcPts val="0"/>
              </a:spcAft>
              <a:buSzPts val="1800"/>
              <a:buFont typeface="Noto Sans Symbols"/>
              <a:buChar char="⮚"/>
            </a:pPr>
            <a:r>
              <a:rPr lang="en-GB" sz="1800">
                <a:solidFill>
                  <a:srgbClr val="00B050"/>
                </a:solidFill>
              </a:rPr>
              <a:t>In year 2, children should learn a range of English language and literature skills, such as reading common exception words, recognising suffixes, spelling homophones and writing simple narrative stories. The main areas that are addressed in the year 2 English classroom include:</a:t>
            </a:r>
            <a:endParaRPr/>
          </a:p>
          <a:p>
            <a:pPr marL="91413" lvl="0" indent="0" algn="l" rtl="0">
              <a:lnSpc>
                <a:spcPct val="90000"/>
              </a:lnSpc>
              <a:spcBef>
                <a:spcPts val="1400"/>
              </a:spcBef>
              <a:spcAft>
                <a:spcPts val="0"/>
              </a:spcAft>
              <a:buSzPts val="1800"/>
              <a:buFont typeface="Noto Sans Symbols"/>
              <a:buNone/>
            </a:pPr>
            <a:endParaRPr sz="1800" u="sng">
              <a:solidFill>
                <a:srgbClr val="6B9F25"/>
              </a:solidFill>
              <a:hlinkClick r:id="rId3">
                <a:extLst>
                  <a:ext uri="{A12FA001-AC4F-418D-AE19-62706E023703}">
                    <ahyp:hlinkClr xmlns:ahyp="http://schemas.microsoft.com/office/drawing/2018/hyperlinkcolor" val="tx"/>
                  </a:ext>
                </a:extLst>
              </a:hlinkClick>
            </a:endParaRPr>
          </a:p>
          <a:p>
            <a:pPr marL="91413" lvl="0" indent="-114300" algn="l" rtl="0">
              <a:lnSpc>
                <a:spcPct val="90000"/>
              </a:lnSpc>
              <a:spcBef>
                <a:spcPts val="1400"/>
              </a:spcBef>
              <a:spcAft>
                <a:spcPts val="0"/>
              </a:spcAft>
              <a:buSzPts val="1800"/>
              <a:buChar char=" "/>
            </a:pPr>
            <a:r>
              <a:rPr lang="en-GB" sz="1800" u="sng">
                <a:solidFill>
                  <a:srgbClr val="00B050"/>
                </a:solidFill>
                <a:hlinkClick r:id="rId3">
                  <a:extLst>
                    <a:ext uri="{A12FA001-AC4F-418D-AE19-62706E023703}">
                      <ahyp:hlinkClr xmlns:ahyp="http://schemas.microsoft.com/office/drawing/2018/hyperlinkcolor" val="tx"/>
                    </a:ext>
                  </a:extLst>
                </a:hlinkClick>
              </a:rPr>
              <a:t>Transcription</a:t>
            </a:r>
            <a:r>
              <a:rPr lang="en-GB" sz="1800" u="sng">
                <a:solidFill>
                  <a:srgbClr val="6B9F25"/>
                </a:solidFill>
                <a:hlinkClick r:id="rId3">
                  <a:extLst>
                    <a:ext uri="{A12FA001-AC4F-418D-AE19-62706E023703}">
                      <ahyp:hlinkClr xmlns:ahyp="http://schemas.microsoft.com/office/drawing/2018/hyperlinkcolor" val="tx"/>
                    </a:ext>
                  </a:extLst>
                </a:hlinkClick>
              </a:rPr>
              <a:t> </a:t>
            </a:r>
            <a:r>
              <a:rPr lang="en-GB" sz="1800" u="sng">
                <a:solidFill>
                  <a:srgbClr val="00B050"/>
                </a:solidFill>
                <a:hlinkClick r:id="rId3">
                  <a:extLst>
                    <a:ext uri="{A12FA001-AC4F-418D-AE19-62706E023703}">
                      <ahyp:hlinkClr xmlns:ahyp="http://schemas.microsoft.com/office/drawing/2018/hyperlinkcolor" val="tx"/>
                    </a:ext>
                  </a:extLst>
                </a:hlinkClick>
              </a:rPr>
              <a:t>(Handwriting)</a:t>
            </a:r>
            <a:endParaRPr sz="1800">
              <a:solidFill>
                <a:srgbClr val="00B050"/>
              </a:solidFill>
            </a:endParaRPr>
          </a:p>
          <a:p>
            <a:pPr marL="91413" lvl="0" indent="-114300" algn="l" rtl="0">
              <a:lnSpc>
                <a:spcPct val="90000"/>
              </a:lnSpc>
              <a:spcBef>
                <a:spcPts val="1400"/>
              </a:spcBef>
              <a:spcAft>
                <a:spcPts val="0"/>
              </a:spcAft>
              <a:buSzPts val="1800"/>
              <a:buChar char=" "/>
            </a:pPr>
            <a:r>
              <a:rPr lang="en-GB" sz="1800" u="sng">
                <a:solidFill>
                  <a:srgbClr val="00B050"/>
                </a:solidFill>
                <a:hlinkClick r:id="rId4">
                  <a:extLst>
                    <a:ext uri="{A12FA001-AC4F-418D-AE19-62706E023703}">
                      <ahyp:hlinkClr xmlns:ahyp="http://schemas.microsoft.com/office/drawing/2018/hyperlinkcolor" val="tx"/>
                    </a:ext>
                  </a:extLst>
                </a:hlinkClick>
              </a:rPr>
              <a:t>Writing Composition</a:t>
            </a:r>
            <a:endParaRPr sz="1800">
              <a:solidFill>
                <a:srgbClr val="00B050"/>
              </a:solidFill>
            </a:endParaRPr>
          </a:p>
          <a:p>
            <a:pPr marL="91413" lvl="0" indent="-114300" algn="l" rtl="0">
              <a:lnSpc>
                <a:spcPct val="90000"/>
              </a:lnSpc>
              <a:spcBef>
                <a:spcPts val="1400"/>
              </a:spcBef>
              <a:spcAft>
                <a:spcPts val="0"/>
              </a:spcAft>
              <a:buSzPts val="1800"/>
              <a:buChar char=" "/>
            </a:pPr>
            <a:r>
              <a:rPr lang="en-GB" sz="1800" u="sng">
                <a:solidFill>
                  <a:srgbClr val="00B050"/>
                </a:solidFill>
                <a:hlinkClick r:id="rId5">
                  <a:extLst>
                    <a:ext uri="{A12FA001-AC4F-418D-AE19-62706E023703}">
                      <ahyp:hlinkClr xmlns:ahyp="http://schemas.microsoft.com/office/drawing/2018/hyperlinkcolor" val="tx"/>
                    </a:ext>
                  </a:extLst>
                </a:hlinkClick>
              </a:rPr>
              <a:t>Grammar, Spelling, Punctuation and Vocabulary</a:t>
            </a:r>
            <a:endParaRPr sz="1800">
              <a:solidFill>
                <a:srgbClr val="00B050"/>
              </a:solidFill>
            </a:endParaRPr>
          </a:p>
          <a:p>
            <a:pPr marL="91413" lvl="0" indent="0" algn="l" rtl="0">
              <a:lnSpc>
                <a:spcPct val="90000"/>
              </a:lnSpc>
              <a:spcBef>
                <a:spcPts val="1400"/>
              </a:spcBef>
              <a:spcAft>
                <a:spcPts val="0"/>
              </a:spcAft>
              <a:buSzPts val="1800"/>
              <a:buNone/>
            </a:pPr>
            <a:endParaRPr sz="1800">
              <a:solidFill>
                <a:srgbClr val="00B050"/>
              </a:solidFill>
            </a:endParaRPr>
          </a:p>
          <a:p>
            <a:pPr marL="91413" lvl="0" indent="-114300" algn="l" rtl="0">
              <a:lnSpc>
                <a:spcPct val="90000"/>
              </a:lnSpc>
              <a:spcBef>
                <a:spcPts val="1400"/>
              </a:spcBef>
              <a:spcAft>
                <a:spcPts val="0"/>
              </a:spcAft>
              <a:buSzPts val="1800"/>
              <a:buFont typeface="Noto Sans Symbols"/>
              <a:buChar char="⮚"/>
            </a:pPr>
            <a:r>
              <a:rPr lang="en-GB" sz="1800">
                <a:solidFill>
                  <a:srgbClr val="00B050"/>
                </a:solidFill>
              </a:rPr>
              <a:t>The stimulus for writing comes from our whole class texts; </a:t>
            </a:r>
            <a:endParaRPr/>
          </a:p>
          <a:p>
            <a:pPr marL="0" lvl="0" indent="0" algn="l" rtl="0">
              <a:lnSpc>
                <a:spcPct val="90000"/>
              </a:lnSpc>
              <a:spcBef>
                <a:spcPts val="1400"/>
              </a:spcBef>
              <a:spcAft>
                <a:spcPts val="0"/>
              </a:spcAft>
              <a:buSzPts val="1800"/>
              <a:buNone/>
            </a:pPr>
            <a:r>
              <a:rPr lang="en-GB" sz="1800">
                <a:solidFill>
                  <a:srgbClr val="00B050"/>
                </a:solidFill>
              </a:rPr>
              <a:t>Paddington Bear and </a:t>
            </a:r>
            <a:endParaRPr/>
          </a:p>
          <a:p>
            <a:pPr marL="0" lvl="0" indent="0" algn="l" rtl="0">
              <a:lnSpc>
                <a:spcPct val="90000"/>
              </a:lnSpc>
              <a:spcBef>
                <a:spcPts val="1400"/>
              </a:spcBef>
              <a:spcAft>
                <a:spcPts val="0"/>
              </a:spcAft>
              <a:buSzPts val="1800"/>
              <a:buNone/>
            </a:pPr>
            <a:r>
              <a:rPr lang="en-GB" sz="1800">
                <a:solidFill>
                  <a:srgbClr val="00B050"/>
                </a:solidFill>
              </a:rPr>
              <a:t> Katie in London by James Mayhew</a:t>
            </a:r>
            <a:endParaRPr/>
          </a:p>
          <a:p>
            <a:pPr marL="383933" lvl="1" indent="-106625" algn="l" rtl="0">
              <a:lnSpc>
                <a:spcPct val="90000"/>
              </a:lnSpc>
              <a:spcBef>
                <a:spcPts val="400"/>
              </a:spcBef>
              <a:spcAft>
                <a:spcPts val="0"/>
              </a:spcAft>
              <a:buSzPts val="1200"/>
              <a:buFont typeface="Noto Sans Symbols"/>
              <a:buNone/>
            </a:pPr>
            <a:endParaRPr sz="1200" b="1">
              <a:solidFill>
                <a:srgbClr val="00B050"/>
              </a:solidFill>
            </a:endParaRPr>
          </a:p>
        </p:txBody>
      </p:sp>
      <p:pic>
        <p:nvPicPr>
          <p:cNvPr id="219" name="Google Shape;219;p13" descr="Paddington by Michael Bond, R. W. Alley | Waterstones"/>
          <p:cNvPicPr preferRelativeResize="0"/>
          <p:nvPr/>
        </p:nvPicPr>
        <p:blipFill rotWithShape="1">
          <a:blip r:embed="rId6">
            <a:alphaModFix/>
          </a:blip>
          <a:srcRect/>
          <a:stretch/>
        </p:blipFill>
        <p:spPr>
          <a:xfrm>
            <a:off x="7243465" y="2871734"/>
            <a:ext cx="1670347" cy="170796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0" name="Google Shape;220;p13" descr="Penpals for Handwriting - Alternative View Studios"/>
          <p:cNvPicPr preferRelativeResize="0"/>
          <p:nvPr/>
        </p:nvPicPr>
        <p:blipFill rotWithShape="1">
          <a:blip r:embed="rId7">
            <a:alphaModFix/>
          </a:blip>
          <a:srcRect/>
          <a:stretch/>
        </p:blipFill>
        <p:spPr>
          <a:xfrm>
            <a:off x="9307764" y="4861719"/>
            <a:ext cx="2590800" cy="100753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1" name="Google Shape;221;p13"/>
          <p:cNvPicPr preferRelativeResize="0"/>
          <p:nvPr/>
        </p:nvPicPr>
        <p:blipFill rotWithShape="1">
          <a:blip r:embed="rId8">
            <a:alphaModFix/>
          </a:blip>
          <a:srcRect/>
          <a:stretch/>
        </p:blipFill>
        <p:spPr>
          <a:xfrm>
            <a:off x="9418853" y="2871734"/>
            <a:ext cx="2368622" cy="177646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2196305" y="63183"/>
            <a:ext cx="7024688"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Maths in Year 2 </a:t>
            </a:r>
            <a:endParaRPr/>
          </a:p>
        </p:txBody>
      </p:sp>
      <p:sp>
        <p:nvSpPr>
          <p:cNvPr id="228" name="Google Shape;228;p14"/>
          <p:cNvSpPr txBox="1">
            <a:spLocks noGrp="1"/>
          </p:cNvSpPr>
          <p:nvPr>
            <p:ph type="body" idx="1"/>
          </p:nvPr>
        </p:nvSpPr>
        <p:spPr>
          <a:xfrm>
            <a:off x="527049" y="1939925"/>
            <a:ext cx="10363200" cy="5761038"/>
          </a:xfrm>
          <a:prstGeom prst="rect">
            <a:avLst/>
          </a:prstGeom>
          <a:noFill/>
          <a:ln>
            <a:noFill/>
          </a:ln>
        </p:spPr>
        <p:txBody>
          <a:bodyPr spcFirstLastPara="1" wrap="square" lIns="0" tIns="45700" rIns="0" bIns="45700" anchor="t" anchorCtr="0">
            <a:normAutofit/>
          </a:bodyPr>
          <a:lstStyle/>
          <a:p>
            <a:pPr marL="91413" lvl="0" indent="-120650" algn="l" rtl="0">
              <a:lnSpc>
                <a:spcPct val="90000"/>
              </a:lnSpc>
              <a:spcBef>
                <a:spcPts val="0"/>
              </a:spcBef>
              <a:spcAft>
                <a:spcPts val="0"/>
              </a:spcAft>
              <a:buSzPts val="1900"/>
              <a:buFont typeface="Noto Sans Symbols"/>
              <a:buChar char="⮚"/>
            </a:pPr>
            <a:r>
              <a:rPr lang="en-GB">
                <a:solidFill>
                  <a:srgbClr val="00B050"/>
                </a:solidFill>
              </a:rPr>
              <a:t>Daily Maths lesson/Maths fluency 3 x a week</a:t>
            </a:r>
            <a:endParaRPr/>
          </a:p>
          <a:p>
            <a:pPr marL="91413" lvl="0" indent="-120650" algn="l" rtl="0">
              <a:lnSpc>
                <a:spcPct val="90000"/>
              </a:lnSpc>
              <a:spcBef>
                <a:spcPts val="1400"/>
              </a:spcBef>
              <a:spcAft>
                <a:spcPts val="0"/>
              </a:spcAft>
              <a:buSzPts val="1900"/>
              <a:buFont typeface="Noto Sans Symbols"/>
              <a:buChar char="⮚"/>
            </a:pPr>
            <a:r>
              <a:rPr lang="en-GB">
                <a:solidFill>
                  <a:srgbClr val="00B050"/>
                </a:solidFill>
              </a:rPr>
              <a:t>In Year 2, we cover:</a:t>
            </a:r>
            <a:endParaRPr/>
          </a:p>
          <a:p>
            <a:pPr marL="383933" lvl="1" indent="-182825" algn="l" rtl="0">
              <a:lnSpc>
                <a:spcPct val="90000"/>
              </a:lnSpc>
              <a:spcBef>
                <a:spcPts val="400"/>
              </a:spcBef>
              <a:spcAft>
                <a:spcPts val="0"/>
              </a:spcAft>
              <a:buSzPts val="1400"/>
              <a:buChar char="◦"/>
            </a:pPr>
            <a:r>
              <a:rPr lang="en-GB" sz="1400">
                <a:solidFill>
                  <a:srgbClr val="00B050"/>
                </a:solidFill>
              </a:rPr>
              <a:t>Place Value (up to 100)</a:t>
            </a:r>
            <a:endParaRPr/>
          </a:p>
          <a:p>
            <a:pPr marL="383933" lvl="1" indent="-182825" algn="l" rtl="0">
              <a:lnSpc>
                <a:spcPct val="90000"/>
              </a:lnSpc>
              <a:spcBef>
                <a:spcPts val="600"/>
              </a:spcBef>
              <a:spcAft>
                <a:spcPts val="0"/>
              </a:spcAft>
              <a:buSzPts val="1400"/>
              <a:buChar char="◦"/>
            </a:pPr>
            <a:r>
              <a:rPr lang="en-GB" sz="1400">
                <a:solidFill>
                  <a:srgbClr val="00B050"/>
                </a:solidFill>
              </a:rPr>
              <a:t>Addition and subtraction facts (up to 20)</a:t>
            </a:r>
            <a:endParaRPr/>
          </a:p>
          <a:p>
            <a:pPr marL="383933" lvl="1" indent="-182825" algn="l" rtl="0">
              <a:lnSpc>
                <a:spcPct val="90000"/>
              </a:lnSpc>
              <a:spcBef>
                <a:spcPts val="600"/>
              </a:spcBef>
              <a:spcAft>
                <a:spcPts val="0"/>
              </a:spcAft>
              <a:buSzPts val="1400"/>
              <a:buChar char="◦"/>
            </a:pPr>
            <a:r>
              <a:rPr lang="en-GB" sz="1400">
                <a:solidFill>
                  <a:srgbClr val="00B050"/>
                </a:solidFill>
              </a:rPr>
              <a:t>Multiplication and Division (including the 2, 3 and 5 times tables)</a:t>
            </a:r>
            <a:endParaRPr/>
          </a:p>
          <a:p>
            <a:pPr marL="383933" lvl="1" indent="-182825" algn="l" rtl="0">
              <a:lnSpc>
                <a:spcPct val="90000"/>
              </a:lnSpc>
              <a:spcBef>
                <a:spcPts val="600"/>
              </a:spcBef>
              <a:spcAft>
                <a:spcPts val="0"/>
              </a:spcAft>
              <a:buSzPts val="1400"/>
              <a:buChar char="◦"/>
            </a:pPr>
            <a:r>
              <a:rPr lang="en-GB" sz="1400">
                <a:solidFill>
                  <a:srgbClr val="00B050"/>
                </a:solidFill>
              </a:rPr>
              <a:t>Properties of shape – common 2D and 3D shapes</a:t>
            </a:r>
            <a:endParaRPr/>
          </a:p>
          <a:p>
            <a:pPr marL="383933" lvl="1" indent="-182825" algn="l" rtl="0">
              <a:lnSpc>
                <a:spcPct val="90000"/>
              </a:lnSpc>
              <a:spcBef>
                <a:spcPts val="600"/>
              </a:spcBef>
              <a:spcAft>
                <a:spcPts val="0"/>
              </a:spcAft>
              <a:buSzPts val="1400"/>
              <a:buChar char="◦"/>
            </a:pPr>
            <a:r>
              <a:rPr lang="en-GB" sz="1400">
                <a:solidFill>
                  <a:srgbClr val="00B050"/>
                </a:solidFill>
              </a:rPr>
              <a:t>Simple Fractions</a:t>
            </a:r>
            <a:endParaRPr/>
          </a:p>
          <a:p>
            <a:pPr marL="383933" lvl="1" indent="-182825" algn="l" rtl="0">
              <a:lnSpc>
                <a:spcPct val="90000"/>
              </a:lnSpc>
              <a:spcBef>
                <a:spcPts val="600"/>
              </a:spcBef>
              <a:spcAft>
                <a:spcPts val="0"/>
              </a:spcAft>
              <a:buSzPts val="1400"/>
              <a:buChar char="◦"/>
            </a:pPr>
            <a:r>
              <a:rPr lang="en-GB" sz="1400">
                <a:solidFill>
                  <a:srgbClr val="00B050"/>
                </a:solidFill>
              </a:rPr>
              <a:t>Measurement – Length and Height</a:t>
            </a:r>
            <a:endParaRPr/>
          </a:p>
          <a:p>
            <a:pPr marL="383933" lvl="1" indent="-182825" algn="l" rtl="0">
              <a:lnSpc>
                <a:spcPct val="90000"/>
              </a:lnSpc>
              <a:spcBef>
                <a:spcPts val="600"/>
              </a:spcBef>
              <a:spcAft>
                <a:spcPts val="0"/>
              </a:spcAft>
              <a:buSzPts val="1400"/>
              <a:buChar char="◦"/>
            </a:pPr>
            <a:r>
              <a:rPr lang="en-GB" sz="1400">
                <a:solidFill>
                  <a:srgbClr val="00B050"/>
                </a:solidFill>
              </a:rPr>
              <a:t>Position and Direction</a:t>
            </a:r>
            <a:endParaRPr/>
          </a:p>
          <a:p>
            <a:pPr marL="383933" lvl="1" indent="-182825" algn="l" rtl="0">
              <a:lnSpc>
                <a:spcPct val="90000"/>
              </a:lnSpc>
              <a:spcBef>
                <a:spcPts val="600"/>
              </a:spcBef>
              <a:spcAft>
                <a:spcPts val="0"/>
              </a:spcAft>
              <a:buSzPts val="1400"/>
              <a:buChar char="◦"/>
            </a:pPr>
            <a:r>
              <a:rPr lang="en-GB" sz="1400">
                <a:solidFill>
                  <a:srgbClr val="00B050"/>
                </a:solidFill>
              </a:rPr>
              <a:t>Time – up to quarter to and quarter past</a:t>
            </a:r>
            <a:endParaRPr/>
          </a:p>
          <a:p>
            <a:pPr marL="383933" lvl="1" indent="-182825" algn="l" rtl="0">
              <a:lnSpc>
                <a:spcPct val="90000"/>
              </a:lnSpc>
              <a:spcBef>
                <a:spcPts val="600"/>
              </a:spcBef>
              <a:spcAft>
                <a:spcPts val="0"/>
              </a:spcAft>
              <a:buSzPts val="1400"/>
              <a:buChar char="◦"/>
            </a:pPr>
            <a:r>
              <a:rPr lang="en-GB" sz="1400">
                <a:solidFill>
                  <a:srgbClr val="00B050"/>
                </a:solidFill>
              </a:rPr>
              <a:t>Money</a:t>
            </a:r>
            <a:endParaRPr/>
          </a:p>
          <a:p>
            <a:pPr marL="383933" lvl="1" indent="-182825" algn="l" rtl="0">
              <a:lnSpc>
                <a:spcPct val="90000"/>
              </a:lnSpc>
              <a:spcBef>
                <a:spcPts val="600"/>
              </a:spcBef>
              <a:spcAft>
                <a:spcPts val="0"/>
              </a:spcAft>
              <a:buSzPts val="1400"/>
              <a:buChar char="◦"/>
            </a:pPr>
            <a:r>
              <a:rPr lang="en-GB" sz="1400">
                <a:solidFill>
                  <a:srgbClr val="00B050"/>
                </a:solidFill>
              </a:rPr>
              <a:t>Problem Solving basics (both number problems and word problems)</a:t>
            </a:r>
            <a:endParaRPr/>
          </a:p>
          <a:p>
            <a:pPr marL="383933" lvl="1" indent="-68588" algn="l" rtl="0">
              <a:lnSpc>
                <a:spcPct val="90000"/>
              </a:lnSpc>
              <a:spcBef>
                <a:spcPts val="600"/>
              </a:spcBef>
              <a:spcAft>
                <a:spcPts val="0"/>
              </a:spcAft>
              <a:buSzPts val="1799"/>
              <a:buNone/>
            </a:pPr>
            <a:endParaRPr>
              <a:solidFill>
                <a:srgbClr val="00B050"/>
              </a:solidFill>
            </a:endParaRPr>
          </a:p>
          <a:p>
            <a:pPr marL="383933" lvl="1" indent="-182825" algn="l" rtl="0">
              <a:lnSpc>
                <a:spcPct val="90000"/>
              </a:lnSpc>
              <a:spcBef>
                <a:spcPts val="600"/>
              </a:spcBef>
              <a:spcAft>
                <a:spcPts val="0"/>
              </a:spcAft>
              <a:buSzPts val="1700"/>
              <a:buFont typeface="Noto Sans Symbols"/>
              <a:buChar char="⮚"/>
            </a:pPr>
            <a:r>
              <a:rPr lang="en-GB">
                <a:solidFill>
                  <a:srgbClr val="00B050"/>
                </a:solidFill>
              </a:rPr>
              <a:t>We aim to develop a strong visual awareness of number and so use a lot of practical equipment in the classroom such as a ten-frame until children can subitise these numbers fluently.</a:t>
            </a:r>
            <a:endParaRPr/>
          </a:p>
          <a:p>
            <a:pPr marL="201108" lvl="1" indent="0" algn="l" rtl="0">
              <a:lnSpc>
                <a:spcPct val="90000"/>
              </a:lnSpc>
              <a:spcBef>
                <a:spcPts val="600"/>
              </a:spcBef>
              <a:spcAft>
                <a:spcPts val="0"/>
              </a:spcAft>
              <a:buSzPts val="1799"/>
              <a:buNone/>
            </a:pPr>
            <a:endParaRPr/>
          </a:p>
          <a:p>
            <a:pPr marL="383933" lvl="1" indent="-68588" algn="l" rtl="0">
              <a:lnSpc>
                <a:spcPct val="90000"/>
              </a:lnSpc>
              <a:spcBef>
                <a:spcPts val="600"/>
              </a:spcBef>
              <a:spcAft>
                <a:spcPts val="0"/>
              </a:spcAft>
              <a:buSzPts val="1799"/>
              <a:buNone/>
            </a:pPr>
            <a:endParaRPr/>
          </a:p>
          <a:p>
            <a:pPr marL="91413" lvl="0" indent="0" algn="l" rtl="0">
              <a:lnSpc>
                <a:spcPct val="90000"/>
              </a:lnSpc>
              <a:spcBef>
                <a:spcPts val="1600"/>
              </a:spcBef>
              <a:spcAft>
                <a:spcPts val="0"/>
              </a:spcAft>
              <a:buSzPts val="1999"/>
              <a:buFont typeface="Noto Sans Symbols"/>
              <a:buNone/>
            </a:pPr>
            <a:endParaRPr/>
          </a:p>
        </p:txBody>
      </p:sp>
      <p:pic>
        <p:nvPicPr>
          <p:cNvPr id="229" name="Google Shape;229;p14"/>
          <p:cNvPicPr preferRelativeResize="0"/>
          <p:nvPr/>
        </p:nvPicPr>
        <p:blipFill rotWithShape="1">
          <a:blip r:embed="rId3">
            <a:alphaModFix/>
          </a:blip>
          <a:srcRect/>
          <a:stretch/>
        </p:blipFill>
        <p:spPr>
          <a:xfrm>
            <a:off x="9487786" y="1615440"/>
            <a:ext cx="2381250" cy="23812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0" name="Google Shape;230;p14"/>
          <p:cNvPicPr preferRelativeResize="0"/>
          <p:nvPr/>
        </p:nvPicPr>
        <p:blipFill rotWithShape="1">
          <a:blip r:embed="rId4">
            <a:alphaModFix/>
          </a:blip>
          <a:srcRect/>
          <a:stretch/>
        </p:blipFill>
        <p:spPr>
          <a:xfrm>
            <a:off x="6627812" y="2590800"/>
            <a:ext cx="2381250" cy="23812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1" name="Google Shape;231;p14"/>
          <p:cNvPicPr preferRelativeResize="0"/>
          <p:nvPr/>
        </p:nvPicPr>
        <p:blipFill rotWithShape="1">
          <a:blip r:embed="rId5">
            <a:alphaModFix/>
          </a:blip>
          <a:srcRect/>
          <a:stretch/>
        </p:blipFill>
        <p:spPr>
          <a:xfrm>
            <a:off x="10590212" y="4114800"/>
            <a:ext cx="1488043" cy="198405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3275012" y="609600"/>
            <a:ext cx="8042275" cy="86518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Science in Year 2</a:t>
            </a:r>
            <a:endParaRPr/>
          </a:p>
        </p:txBody>
      </p:sp>
      <p:graphicFrame>
        <p:nvGraphicFramePr>
          <p:cNvPr id="237" name="Google Shape;237;p15"/>
          <p:cNvGraphicFramePr/>
          <p:nvPr/>
        </p:nvGraphicFramePr>
        <p:xfrm>
          <a:off x="836612" y="2133600"/>
          <a:ext cx="10480700" cy="2590800"/>
        </p:xfrm>
        <a:graphic>
          <a:graphicData uri="http://schemas.openxmlformats.org/drawingml/2006/table">
            <a:tbl>
              <a:tblPr firstRow="1" firstCol="1" bandRow="1">
                <a:noFill/>
                <a:tableStyleId>{68AD03FB-32C4-45F3-809E-12A220256F42}</a:tableStyleId>
              </a:tblPr>
              <a:tblGrid>
                <a:gridCol w="1811825">
                  <a:extLst>
                    <a:ext uri="{9D8B030D-6E8A-4147-A177-3AD203B41FA5}">
                      <a16:colId xmlns:a16="http://schemas.microsoft.com/office/drawing/2014/main" val="20000"/>
                    </a:ext>
                  </a:extLst>
                </a:gridCol>
                <a:gridCol w="1733175">
                  <a:extLst>
                    <a:ext uri="{9D8B030D-6E8A-4147-A177-3AD203B41FA5}">
                      <a16:colId xmlns:a16="http://schemas.microsoft.com/office/drawing/2014/main" val="20001"/>
                    </a:ext>
                  </a:extLst>
                </a:gridCol>
                <a:gridCol w="1731675">
                  <a:extLst>
                    <a:ext uri="{9D8B030D-6E8A-4147-A177-3AD203B41FA5}">
                      <a16:colId xmlns:a16="http://schemas.microsoft.com/office/drawing/2014/main" val="20002"/>
                    </a:ext>
                  </a:extLst>
                </a:gridCol>
                <a:gridCol w="1739175">
                  <a:extLst>
                    <a:ext uri="{9D8B030D-6E8A-4147-A177-3AD203B41FA5}">
                      <a16:colId xmlns:a16="http://schemas.microsoft.com/office/drawing/2014/main" val="20003"/>
                    </a:ext>
                  </a:extLst>
                </a:gridCol>
                <a:gridCol w="1732425">
                  <a:extLst>
                    <a:ext uri="{9D8B030D-6E8A-4147-A177-3AD203B41FA5}">
                      <a16:colId xmlns:a16="http://schemas.microsoft.com/office/drawing/2014/main" val="20004"/>
                    </a:ext>
                  </a:extLst>
                </a:gridCol>
                <a:gridCol w="1732425">
                  <a:extLst>
                    <a:ext uri="{9D8B030D-6E8A-4147-A177-3AD203B41FA5}">
                      <a16:colId xmlns:a16="http://schemas.microsoft.com/office/drawing/2014/main" val="20005"/>
                    </a:ext>
                  </a:extLst>
                </a:gridCol>
              </a:tblGrid>
              <a:tr h="2590800">
                <a:tc>
                  <a:txBody>
                    <a:bodyPr/>
                    <a:lstStyle/>
                    <a:p>
                      <a:pPr marL="0" marR="0" lvl="0" indent="0" algn="ctr" rtl="0">
                        <a:spcBef>
                          <a:spcPts val="0"/>
                        </a:spcBef>
                        <a:spcAft>
                          <a:spcPts val="0"/>
                        </a:spcAft>
                        <a:buNone/>
                      </a:pPr>
                      <a:r>
                        <a:rPr lang="en-GB" sz="2000" u="none" strike="noStrike" cap="none">
                          <a:latin typeface="Calibri"/>
                          <a:ea typeface="Calibri"/>
                          <a:cs typeface="Calibri"/>
                          <a:sym typeface="Calibri"/>
                        </a:rPr>
                        <a:t> </a:t>
                      </a:r>
                      <a:endParaRPr/>
                    </a:p>
                    <a:p>
                      <a:pPr marL="0" marR="0" lvl="0" indent="0" algn="ctr" rtl="0">
                        <a:spcBef>
                          <a:spcPts val="0"/>
                        </a:spcBef>
                        <a:spcAft>
                          <a:spcPts val="0"/>
                        </a:spcAft>
                        <a:buNone/>
                      </a:pPr>
                      <a:r>
                        <a:rPr lang="en-GB" sz="2000" u="sng" strike="noStrike" cap="none">
                          <a:latin typeface="Calibri"/>
                          <a:ea typeface="Calibri"/>
                          <a:cs typeface="Calibri"/>
                          <a:sym typeface="Calibri"/>
                        </a:rPr>
                        <a:t>Healthy Me </a:t>
                      </a:r>
                      <a:endParaRPr sz="2000" u="sng"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GB" sz="2000" u="none" strike="noStrike" cap="none">
                          <a:latin typeface="Calibri"/>
                          <a:ea typeface="Calibri"/>
                          <a:cs typeface="Calibri"/>
                          <a:sym typeface="Calibri"/>
                        </a:rPr>
                        <a:t> </a:t>
                      </a:r>
                      <a:endParaRPr/>
                    </a:p>
                    <a:p>
                      <a:pPr marL="0" marR="0" lvl="0" indent="0" algn="ctr" rtl="0">
                        <a:spcBef>
                          <a:spcPts val="0"/>
                        </a:spcBef>
                        <a:spcAft>
                          <a:spcPts val="0"/>
                        </a:spcAft>
                        <a:buNone/>
                      </a:pPr>
                      <a:r>
                        <a:rPr lang="en-GB" sz="2000" u="sng" strike="noStrike" cap="none">
                          <a:latin typeface="Calibri"/>
                          <a:ea typeface="Calibri"/>
                          <a:cs typeface="Calibri"/>
                          <a:sym typeface="Calibri"/>
                        </a:rPr>
                        <a:t>Material Monster</a:t>
                      </a:r>
                      <a:endParaRPr sz="2000" u="sng"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2000" u="sng" strike="noStrike" cap="none">
                          <a:latin typeface="Calibri"/>
                          <a:ea typeface="Calibri"/>
                          <a:cs typeface="Calibri"/>
                          <a:sym typeface="Calibri"/>
                        </a:rPr>
                        <a:t>Squash, Bend, Twist and Stretch</a:t>
                      </a:r>
                      <a:endParaRPr sz="2000" u="sng" strike="noStrike" cap="none">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en-GB" sz="2000" u="sng" strike="noStrike" cap="none">
                          <a:latin typeface="Calibri"/>
                          <a:ea typeface="Calibri"/>
                          <a:cs typeface="Calibri"/>
                          <a:sym typeface="Calibri"/>
                        </a:rPr>
                        <a:t>Our Local environment</a:t>
                      </a:r>
                      <a:endParaRPr/>
                    </a:p>
                    <a:p>
                      <a:pPr marL="0" marR="0" lvl="0" indent="0" algn="ctr" rtl="0">
                        <a:spcBef>
                          <a:spcPts val="0"/>
                        </a:spcBef>
                        <a:spcAft>
                          <a:spcPts val="0"/>
                        </a:spcAft>
                        <a:buNone/>
                      </a:pPr>
                      <a:endParaRPr sz="2000" u="none" strike="noStrike" cap="none">
                        <a:latin typeface="Calibri"/>
                        <a:ea typeface="Calibri"/>
                        <a:cs typeface="Calibri"/>
                        <a:sym typeface="Calibri"/>
                      </a:endParaRPr>
                    </a:p>
                    <a:p>
                      <a:pPr marL="0" marR="0" lvl="0" indent="0" algn="ctr" rtl="0">
                        <a:spcBef>
                          <a:spcPts val="0"/>
                        </a:spcBef>
                        <a:spcAft>
                          <a:spcPts val="0"/>
                        </a:spcAft>
                        <a:buNone/>
                      </a:pPr>
                      <a:r>
                        <a:rPr lang="en-GB" sz="2000" u="none" strike="noStrike" cap="none">
                          <a:latin typeface="Calibri"/>
                          <a:ea typeface="Calibri"/>
                          <a:cs typeface="Calibri"/>
                          <a:sym typeface="Calibri"/>
                        </a:rPr>
                        <a:t>Livings things, habitats and food chains</a:t>
                      </a:r>
                      <a:endParaRPr/>
                    </a:p>
                  </a:txBody>
                  <a:tcPr marL="68575" marR="68575" marT="0" marB="0"/>
                </a:tc>
                <a:tc>
                  <a:txBody>
                    <a:bodyPr/>
                    <a:lstStyle/>
                    <a:p>
                      <a:pPr marL="0" marR="0" lvl="0" indent="0" algn="ctr" rtl="0">
                        <a:spcBef>
                          <a:spcPts val="0"/>
                        </a:spcBef>
                        <a:spcAft>
                          <a:spcPts val="0"/>
                        </a:spcAft>
                        <a:buNone/>
                      </a:pPr>
                      <a:r>
                        <a:rPr lang="en-GB" sz="2000" u="sng" strike="noStrike" cap="none">
                          <a:latin typeface="Calibri"/>
                          <a:ea typeface="Calibri"/>
                          <a:cs typeface="Calibri"/>
                          <a:sym typeface="Calibri"/>
                        </a:rPr>
                        <a:t>Young Gardeners </a:t>
                      </a:r>
                      <a:endParaRPr/>
                    </a:p>
                    <a:p>
                      <a:pPr marL="0" marR="0" lvl="0" indent="0" algn="ctr" rtl="0">
                        <a:spcBef>
                          <a:spcPts val="0"/>
                        </a:spcBef>
                        <a:spcAft>
                          <a:spcPts val="0"/>
                        </a:spcAft>
                        <a:buNone/>
                      </a:pPr>
                      <a:endParaRPr sz="2000" u="none" strike="noStrike" cap="none">
                        <a:latin typeface="Calibri"/>
                        <a:ea typeface="Calibri"/>
                        <a:cs typeface="Calibri"/>
                        <a:sym typeface="Calibri"/>
                      </a:endParaRPr>
                    </a:p>
                    <a:p>
                      <a:pPr marL="0" marR="0" lvl="0" indent="0" algn="ctr" rtl="0">
                        <a:spcBef>
                          <a:spcPts val="0"/>
                        </a:spcBef>
                        <a:spcAft>
                          <a:spcPts val="0"/>
                        </a:spcAft>
                        <a:buNone/>
                      </a:pPr>
                      <a:r>
                        <a:rPr lang="en-GB" sz="2000" u="none" strike="noStrike" cap="none">
                          <a:latin typeface="Calibri"/>
                          <a:ea typeface="Calibri"/>
                          <a:cs typeface="Calibri"/>
                          <a:sym typeface="Calibri"/>
                        </a:rPr>
                        <a:t>Plants</a:t>
                      </a:r>
                      <a:endParaRPr/>
                    </a:p>
                  </a:txBody>
                  <a:tcPr marL="68575" marR="68575" marT="0" marB="0"/>
                </a:tc>
                <a:tc>
                  <a:txBody>
                    <a:bodyPr/>
                    <a:lstStyle/>
                    <a:p>
                      <a:pPr marL="0" marR="0" lvl="0" indent="0" algn="ctr" rtl="0">
                        <a:spcBef>
                          <a:spcPts val="0"/>
                        </a:spcBef>
                        <a:spcAft>
                          <a:spcPts val="0"/>
                        </a:spcAft>
                        <a:buNone/>
                      </a:pPr>
                      <a:r>
                        <a:rPr lang="en-GB" sz="2000" u="sng" strike="noStrike" cap="none">
                          <a:latin typeface="Calibri"/>
                          <a:ea typeface="Calibri"/>
                          <a:cs typeface="Calibri"/>
                          <a:sym typeface="Calibri"/>
                        </a:rPr>
                        <a:t>Little MasterChef </a:t>
                      </a:r>
                      <a:endParaRPr sz="2000" u="sng"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pic>
        <p:nvPicPr>
          <p:cNvPr id="238" name="Google Shape;238;p15"/>
          <p:cNvPicPr preferRelativeResize="0"/>
          <p:nvPr/>
        </p:nvPicPr>
        <p:blipFill rotWithShape="1">
          <a:blip r:embed="rId3">
            <a:alphaModFix/>
          </a:blip>
          <a:srcRect/>
          <a:stretch/>
        </p:blipFill>
        <p:spPr>
          <a:xfrm>
            <a:off x="9371012" y="4754880"/>
            <a:ext cx="2181225" cy="1493520"/>
          </a:xfrm>
          <a:prstGeom prst="rect">
            <a:avLst/>
          </a:prstGeom>
          <a:noFill/>
          <a:ln>
            <a:noFill/>
          </a:ln>
        </p:spPr>
      </p:pic>
      <p:pic>
        <p:nvPicPr>
          <p:cNvPr id="239" name="Google Shape;239;p15"/>
          <p:cNvPicPr preferRelativeResize="0"/>
          <p:nvPr/>
        </p:nvPicPr>
        <p:blipFill rotWithShape="1">
          <a:blip r:embed="rId4">
            <a:alphaModFix/>
          </a:blip>
          <a:srcRect/>
          <a:stretch/>
        </p:blipFill>
        <p:spPr>
          <a:xfrm>
            <a:off x="3631246" y="4754881"/>
            <a:ext cx="2352675" cy="1493520"/>
          </a:xfrm>
          <a:prstGeom prst="rect">
            <a:avLst/>
          </a:prstGeom>
          <a:noFill/>
          <a:ln>
            <a:noFill/>
          </a:ln>
        </p:spPr>
      </p:pic>
      <p:pic>
        <p:nvPicPr>
          <p:cNvPr id="240" name="Google Shape;240;p15"/>
          <p:cNvPicPr preferRelativeResize="0"/>
          <p:nvPr/>
        </p:nvPicPr>
        <p:blipFill rotWithShape="1">
          <a:blip r:embed="rId5">
            <a:alphaModFix/>
          </a:blip>
          <a:srcRect/>
          <a:stretch/>
        </p:blipFill>
        <p:spPr>
          <a:xfrm>
            <a:off x="869950" y="4735830"/>
            <a:ext cx="2238375" cy="1493520"/>
          </a:xfrm>
          <a:prstGeom prst="rect">
            <a:avLst/>
          </a:prstGeom>
          <a:noFill/>
          <a:ln>
            <a:noFill/>
          </a:ln>
        </p:spPr>
      </p:pic>
      <p:pic>
        <p:nvPicPr>
          <p:cNvPr id="241" name="Google Shape;241;p15"/>
          <p:cNvPicPr preferRelativeResize="0"/>
          <p:nvPr/>
        </p:nvPicPr>
        <p:blipFill rotWithShape="1">
          <a:blip r:embed="rId6">
            <a:alphaModFix/>
          </a:blip>
          <a:srcRect/>
          <a:stretch/>
        </p:blipFill>
        <p:spPr>
          <a:xfrm>
            <a:off x="6559866" y="4878705"/>
            <a:ext cx="2181225" cy="135064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989012" y="457200"/>
            <a:ext cx="11014075" cy="86518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Computing in Year 2</a:t>
            </a:r>
            <a:endParaRPr/>
          </a:p>
        </p:txBody>
      </p:sp>
      <p:graphicFrame>
        <p:nvGraphicFramePr>
          <p:cNvPr id="247" name="Google Shape;247;p16"/>
          <p:cNvGraphicFramePr/>
          <p:nvPr/>
        </p:nvGraphicFramePr>
        <p:xfrm>
          <a:off x="760412" y="1600200"/>
          <a:ext cx="10439400" cy="3124200"/>
        </p:xfrm>
        <a:graphic>
          <a:graphicData uri="http://schemas.openxmlformats.org/drawingml/2006/table">
            <a:tbl>
              <a:tblPr firstRow="1" firstCol="1" bandRow="1">
                <a:noFill/>
                <a:tableStyleId>{68AD03FB-32C4-45F3-809E-12A220256F42}</a:tableStyleId>
              </a:tblPr>
              <a:tblGrid>
                <a:gridCol w="1804675">
                  <a:extLst>
                    <a:ext uri="{9D8B030D-6E8A-4147-A177-3AD203B41FA5}">
                      <a16:colId xmlns:a16="http://schemas.microsoft.com/office/drawing/2014/main" val="20000"/>
                    </a:ext>
                  </a:extLst>
                </a:gridCol>
                <a:gridCol w="1726350">
                  <a:extLst>
                    <a:ext uri="{9D8B030D-6E8A-4147-A177-3AD203B41FA5}">
                      <a16:colId xmlns:a16="http://schemas.microsoft.com/office/drawing/2014/main" val="20001"/>
                    </a:ext>
                  </a:extLst>
                </a:gridCol>
                <a:gridCol w="1724850">
                  <a:extLst>
                    <a:ext uri="{9D8B030D-6E8A-4147-A177-3AD203B41FA5}">
                      <a16:colId xmlns:a16="http://schemas.microsoft.com/office/drawing/2014/main" val="20002"/>
                    </a:ext>
                  </a:extLst>
                </a:gridCol>
                <a:gridCol w="1732325">
                  <a:extLst>
                    <a:ext uri="{9D8B030D-6E8A-4147-A177-3AD203B41FA5}">
                      <a16:colId xmlns:a16="http://schemas.microsoft.com/office/drawing/2014/main" val="20003"/>
                    </a:ext>
                  </a:extLst>
                </a:gridCol>
                <a:gridCol w="1725600">
                  <a:extLst>
                    <a:ext uri="{9D8B030D-6E8A-4147-A177-3AD203B41FA5}">
                      <a16:colId xmlns:a16="http://schemas.microsoft.com/office/drawing/2014/main" val="20004"/>
                    </a:ext>
                  </a:extLst>
                </a:gridCol>
                <a:gridCol w="1725600">
                  <a:extLst>
                    <a:ext uri="{9D8B030D-6E8A-4147-A177-3AD203B41FA5}">
                      <a16:colId xmlns:a16="http://schemas.microsoft.com/office/drawing/2014/main" val="20005"/>
                    </a:ext>
                  </a:extLst>
                </a:gridCol>
              </a:tblGrid>
              <a:tr h="3124200">
                <a:tc>
                  <a:txBody>
                    <a:bodyPr/>
                    <a:lstStyle/>
                    <a:p>
                      <a:pPr marL="0" marR="0" lvl="0" indent="0" algn="ctr" rtl="0">
                        <a:lnSpc>
                          <a:spcPct val="107000"/>
                        </a:lnSpc>
                        <a:spcBef>
                          <a:spcPts val="0"/>
                        </a:spcBef>
                        <a:spcAft>
                          <a:spcPts val="0"/>
                        </a:spcAft>
                        <a:buNone/>
                      </a:pPr>
                      <a:r>
                        <a:rPr lang="en-GB" sz="1400" u="sng" strike="noStrike" cap="none"/>
                        <a:t>Computing systems and networks 1:</a:t>
                      </a: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What is a computer?</a:t>
                      </a:r>
                      <a:endParaRPr/>
                    </a:p>
                    <a:p>
                      <a:pPr marL="0" marR="0" lvl="0" indent="0" algn="ctr" rtl="0">
                        <a:lnSpc>
                          <a:spcPct val="107000"/>
                        </a:lnSpc>
                        <a:spcBef>
                          <a:spcPts val="0"/>
                        </a:spcBef>
                        <a:spcAft>
                          <a:spcPts val="0"/>
                        </a:spcAft>
                        <a:buNone/>
                      </a:pPr>
                      <a:r>
                        <a:rPr lang="en-GB" sz="1400" u="none" strike="noStrike" cap="none"/>
                        <a:t>Exploring what a computer is by identifying how inputs and outputs work and how computers are used in the wider world to design their own computerised invention.</a:t>
                      </a:r>
                      <a:endParaRPr/>
                    </a:p>
                    <a:p>
                      <a:pPr marL="0" marR="0" lvl="0" indent="0" algn="ctr" rtl="0">
                        <a:lnSpc>
                          <a:spcPct val="107000"/>
                        </a:lnSpc>
                        <a:spcBef>
                          <a:spcPts val="0"/>
                        </a:spcBef>
                        <a:spcAft>
                          <a:spcPts val="0"/>
                        </a:spcAft>
                        <a:buNone/>
                      </a:pPr>
                      <a:r>
                        <a:rPr lang="en-GB" sz="1400" u="none" strike="noStrike" cap="none"/>
                        <a:t>E Safety</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u="sng" strike="noStrike" cap="none"/>
                        <a:t>Programming 1:</a:t>
                      </a:r>
                      <a:endParaRPr sz="1400" u="none" strike="noStrike" cap="none"/>
                    </a:p>
                    <a:p>
                      <a:pPr marL="0" marR="0" lvl="0" indent="0" algn="ctr" rtl="0">
                        <a:lnSpc>
                          <a:spcPct val="107000"/>
                        </a:lnSpc>
                        <a:spcBef>
                          <a:spcPts val="0"/>
                        </a:spcBef>
                        <a:spcAft>
                          <a:spcPts val="0"/>
                        </a:spcAft>
                        <a:buNone/>
                      </a:pPr>
                      <a:r>
                        <a:rPr lang="en-GB" sz="1400" u="none" strike="noStrike" cap="none"/>
                        <a:t>Algorithms and Debugging - </a:t>
                      </a:r>
                      <a:endParaRPr/>
                    </a:p>
                    <a:p>
                      <a:pPr marL="0" marR="0" lvl="0" indent="0" algn="ctr" rtl="0">
                        <a:lnSpc>
                          <a:spcPct val="107000"/>
                        </a:lnSpc>
                        <a:spcBef>
                          <a:spcPts val="0"/>
                        </a:spcBef>
                        <a:spcAft>
                          <a:spcPts val="0"/>
                        </a:spcAft>
                        <a:buNone/>
                      </a:pPr>
                      <a:r>
                        <a:rPr lang="en-GB" sz="1400" u="none" strike="noStrike" cap="none"/>
                        <a:t>Developing an understanding of; what algorithms are, how to program them and how they can be developed to be more efficient, introduction of loops.</a:t>
                      </a:r>
                      <a:endParaRPr/>
                    </a:p>
                    <a:p>
                      <a:pPr marL="0" marR="0" lvl="0" indent="0" algn="l" rtl="0">
                        <a:lnSpc>
                          <a:spcPct val="107000"/>
                        </a:lnSpc>
                        <a:spcBef>
                          <a:spcPts val="0"/>
                        </a:spcBef>
                        <a:spcAft>
                          <a:spcPts val="0"/>
                        </a:spcAft>
                        <a:buNone/>
                      </a:pPr>
                      <a:r>
                        <a:rPr lang="en-GB" sz="1400" u="none" strike="noStrike" cap="none"/>
                        <a:t> </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u="sng" strike="noStrike" cap="none"/>
                        <a:t>Computing systems and networks 2:</a:t>
                      </a: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Word Processing –</a:t>
                      </a:r>
                      <a:endParaRPr/>
                    </a:p>
                    <a:p>
                      <a:pPr marL="0" marR="0" lvl="0" indent="0" algn="ctr" rtl="0">
                        <a:lnSpc>
                          <a:spcPct val="107000"/>
                        </a:lnSpc>
                        <a:spcBef>
                          <a:spcPts val="0"/>
                        </a:spcBef>
                        <a:spcAft>
                          <a:spcPts val="0"/>
                        </a:spcAft>
                        <a:buNone/>
                      </a:pPr>
                      <a:r>
                        <a:rPr lang="en-GB" sz="1400" u="none" strike="noStrike" cap="none"/>
                        <a:t>Developing touch typing skills, learning keyboard shortcuts and simple editing tools.</a:t>
                      </a:r>
                      <a:endParaRPr/>
                    </a:p>
                    <a:p>
                      <a:pPr marL="0" marR="0" lvl="0" indent="0" algn="l" rtl="0">
                        <a:lnSpc>
                          <a:spcPct val="107000"/>
                        </a:lnSpc>
                        <a:spcBef>
                          <a:spcPts val="0"/>
                        </a:spcBef>
                        <a:spcAft>
                          <a:spcPts val="0"/>
                        </a:spcAft>
                        <a:buNone/>
                      </a:pP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E Safety</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u="sng" strike="noStrike" cap="none"/>
                        <a:t>Programming 2:</a:t>
                      </a:r>
                      <a:endParaRPr sz="1400" u="none" strike="noStrike" cap="none"/>
                    </a:p>
                    <a:p>
                      <a:pPr marL="0" marR="0" lvl="0" indent="0" algn="l" rtl="0">
                        <a:lnSpc>
                          <a:spcPct val="107000"/>
                        </a:lnSpc>
                        <a:spcBef>
                          <a:spcPts val="0"/>
                        </a:spcBef>
                        <a:spcAft>
                          <a:spcPts val="0"/>
                        </a:spcAft>
                        <a:buNone/>
                      </a:pP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Scratch Junior –</a:t>
                      </a:r>
                      <a:endParaRPr/>
                    </a:p>
                    <a:p>
                      <a:pPr marL="0" marR="0" lvl="0" indent="0" algn="ctr" rtl="0">
                        <a:lnSpc>
                          <a:spcPct val="107000"/>
                        </a:lnSpc>
                        <a:spcBef>
                          <a:spcPts val="0"/>
                        </a:spcBef>
                        <a:spcAft>
                          <a:spcPts val="0"/>
                        </a:spcAft>
                        <a:buNone/>
                      </a:pPr>
                      <a:r>
                        <a:rPr lang="en-GB" sz="1400" u="none" strike="noStrike" cap="none"/>
                        <a:t>Exploring what ‘blocks’ do’ by carrying out an informative cycle of predict &gt; test &gt; review. Programming a familiar story and make a musical instrument.</a:t>
                      </a:r>
                      <a:endParaRPr/>
                    </a:p>
                    <a:p>
                      <a:pPr marL="0" marR="0" lvl="0" indent="0" algn="ctr" rtl="0">
                        <a:lnSpc>
                          <a:spcPct val="107000"/>
                        </a:lnSpc>
                        <a:spcBef>
                          <a:spcPts val="0"/>
                        </a:spcBef>
                        <a:spcAft>
                          <a:spcPts val="0"/>
                        </a:spcAft>
                        <a:buNone/>
                      </a:pPr>
                      <a:r>
                        <a:rPr lang="en-GB" sz="1400" u="none" strike="noStrike" cap="none"/>
                        <a:t> </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u="sng" strike="noStrike" cap="none"/>
                        <a:t>Creating Media:</a:t>
                      </a: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Stop Motion -</a:t>
                      </a:r>
                      <a:endParaRPr/>
                    </a:p>
                    <a:p>
                      <a:pPr marL="0" marR="0" lvl="0" indent="0" algn="ctr" rtl="0">
                        <a:lnSpc>
                          <a:spcPct val="107000"/>
                        </a:lnSpc>
                        <a:spcBef>
                          <a:spcPts val="0"/>
                        </a:spcBef>
                        <a:spcAft>
                          <a:spcPts val="0"/>
                        </a:spcAft>
                        <a:buNone/>
                      </a:pPr>
                      <a:r>
                        <a:rPr lang="en-GB" sz="1400" u="none" strike="noStrike" cap="none"/>
                        <a:t>Learning how to create simple animations from storyboarding creative ideas.</a:t>
                      </a:r>
                      <a:endParaRPr/>
                    </a:p>
                    <a:p>
                      <a:pPr marL="0" marR="0" lvl="0" indent="0" algn="ctr" rtl="0">
                        <a:lnSpc>
                          <a:spcPct val="107000"/>
                        </a:lnSpc>
                        <a:spcBef>
                          <a:spcPts val="0"/>
                        </a:spcBef>
                        <a:spcAft>
                          <a:spcPts val="0"/>
                        </a:spcAft>
                        <a:buNone/>
                      </a:pPr>
                      <a:r>
                        <a:rPr lang="en-GB" sz="1400" u="none" strike="noStrike" cap="none"/>
                        <a:t> </a:t>
                      </a:r>
                      <a:endParaRPr/>
                    </a:p>
                    <a:p>
                      <a:pPr marL="0" marR="0" lvl="0" indent="0" algn="l" rtl="0">
                        <a:lnSpc>
                          <a:spcPct val="107000"/>
                        </a:lnSpc>
                        <a:spcBef>
                          <a:spcPts val="0"/>
                        </a:spcBef>
                        <a:spcAft>
                          <a:spcPts val="0"/>
                        </a:spcAft>
                        <a:buNone/>
                      </a:pP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E Safety</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GB" sz="1400" u="sng" strike="noStrike" cap="none"/>
                        <a:t>Data Handling:</a:t>
                      </a:r>
                      <a:endParaRPr sz="1400" u="none" strike="noStrike" cap="none"/>
                    </a:p>
                    <a:p>
                      <a:pPr marL="0" marR="0" lvl="0" indent="0" algn="ctr" rtl="0">
                        <a:lnSpc>
                          <a:spcPct val="107000"/>
                        </a:lnSpc>
                        <a:spcBef>
                          <a:spcPts val="0"/>
                        </a:spcBef>
                        <a:spcAft>
                          <a:spcPts val="0"/>
                        </a:spcAft>
                        <a:buNone/>
                      </a:pPr>
                      <a:r>
                        <a:rPr lang="en-GB" sz="1400" u="none" strike="noStrike" cap="none"/>
                        <a:t> </a:t>
                      </a:r>
                      <a:endParaRPr/>
                    </a:p>
                    <a:p>
                      <a:pPr marL="0" marR="0" lvl="0" indent="0" algn="ctr" rtl="0">
                        <a:lnSpc>
                          <a:spcPct val="107000"/>
                        </a:lnSpc>
                        <a:spcBef>
                          <a:spcPts val="0"/>
                        </a:spcBef>
                        <a:spcAft>
                          <a:spcPts val="0"/>
                        </a:spcAft>
                        <a:buNone/>
                      </a:pPr>
                      <a:r>
                        <a:rPr lang="en-GB" sz="1400" u="none" strike="noStrike" cap="none"/>
                        <a:t>International Space Station</a:t>
                      </a:r>
                      <a:endParaRPr/>
                    </a:p>
                    <a:p>
                      <a:pPr marL="0" marR="0" lvl="0" indent="0" algn="ctr" rtl="0">
                        <a:lnSpc>
                          <a:spcPct val="107000"/>
                        </a:lnSpc>
                        <a:spcBef>
                          <a:spcPts val="0"/>
                        </a:spcBef>
                        <a:spcAft>
                          <a:spcPts val="0"/>
                        </a:spcAft>
                        <a:buNone/>
                      </a:pPr>
                      <a:r>
                        <a:rPr lang="en-GB" sz="1400" u="none" strike="noStrike" cap="none"/>
                        <a:t>Learning how data is collected, used and displayed and the scientific learning of the conditions needed for plants and humans, to survive.</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pic>
        <p:nvPicPr>
          <p:cNvPr id="248" name="Google Shape;248;p16" descr="ScratchJr - Learn"/>
          <p:cNvPicPr preferRelativeResize="0"/>
          <p:nvPr/>
        </p:nvPicPr>
        <p:blipFill rotWithShape="1">
          <a:blip r:embed="rId3">
            <a:alphaModFix/>
          </a:blip>
          <a:srcRect/>
          <a:stretch/>
        </p:blipFill>
        <p:spPr>
          <a:xfrm>
            <a:off x="6094412" y="4876800"/>
            <a:ext cx="2034619" cy="13668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9" name="Google Shape;249;p16"/>
          <p:cNvPicPr preferRelativeResize="0"/>
          <p:nvPr/>
        </p:nvPicPr>
        <p:blipFill rotWithShape="1">
          <a:blip r:embed="rId4">
            <a:alphaModFix/>
          </a:blip>
          <a:srcRect/>
          <a:stretch/>
        </p:blipFill>
        <p:spPr>
          <a:xfrm>
            <a:off x="9390303" y="4876800"/>
            <a:ext cx="1713150" cy="13668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0" name="Google Shape;250;p16"/>
          <p:cNvPicPr preferRelativeResize="0"/>
          <p:nvPr/>
        </p:nvPicPr>
        <p:blipFill rotWithShape="1">
          <a:blip r:embed="rId5">
            <a:alphaModFix/>
          </a:blip>
          <a:srcRect/>
          <a:stretch/>
        </p:blipFill>
        <p:spPr>
          <a:xfrm>
            <a:off x="455612" y="4876800"/>
            <a:ext cx="2133600" cy="1371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1" name="Google Shape;251;p16"/>
          <p:cNvPicPr preferRelativeResize="0"/>
          <p:nvPr/>
        </p:nvPicPr>
        <p:blipFill rotWithShape="1">
          <a:blip r:embed="rId6">
            <a:alphaModFix/>
          </a:blip>
          <a:srcRect/>
          <a:stretch/>
        </p:blipFill>
        <p:spPr>
          <a:xfrm>
            <a:off x="3611205" y="4872037"/>
            <a:ext cx="1604963" cy="13716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aphicFrame>
        <p:nvGraphicFramePr>
          <p:cNvPr id="256" name="Google Shape;256;p17"/>
          <p:cNvGraphicFramePr/>
          <p:nvPr/>
        </p:nvGraphicFramePr>
        <p:xfrm>
          <a:off x="798513" y="1057253"/>
          <a:ext cx="10591775" cy="3352800"/>
        </p:xfrm>
        <a:graphic>
          <a:graphicData uri="http://schemas.openxmlformats.org/drawingml/2006/table">
            <a:tbl>
              <a:tblPr firstRow="1" firstCol="1" bandRow="1">
                <a:noFill/>
                <a:tableStyleId>{68AD03FB-32C4-45F3-809E-12A220256F42}</a:tableStyleId>
              </a:tblPr>
              <a:tblGrid>
                <a:gridCol w="1845725">
                  <a:extLst>
                    <a:ext uri="{9D8B030D-6E8A-4147-A177-3AD203B41FA5}">
                      <a16:colId xmlns:a16="http://schemas.microsoft.com/office/drawing/2014/main" val="20000"/>
                    </a:ext>
                  </a:extLst>
                </a:gridCol>
                <a:gridCol w="1751925">
                  <a:extLst>
                    <a:ext uri="{9D8B030D-6E8A-4147-A177-3AD203B41FA5}">
                      <a16:colId xmlns:a16="http://schemas.microsoft.com/office/drawing/2014/main" val="20001"/>
                    </a:ext>
                  </a:extLst>
                </a:gridCol>
                <a:gridCol w="1752700">
                  <a:extLst>
                    <a:ext uri="{9D8B030D-6E8A-4147-A177-3AD203B41FA5}">
                      <a16:colId xmlns:a16="http://schemas.microsoft.com/office/drawing/2014/main" val="20002"/>
                    </a:ext>
                  </a:extLst>
                </a:gridCol>
                <a:gridCol w="1748900">
                  <a:extLst>
                    <a:ext uri="{9D8B030D-6E8A-4147-A177-3AD203B41FA5}">
                      <a16:colId xmlns:a16="http://schemas.microsoft.com/office/drawing/2014/main" val="20003"/>
                    </a:ext>
                  </a:extLst>
                </a:gridCol>
                <a:gridCol w="1755725">
                  <a:extLst>
                    <a:ext uri="{9D8B030D-6E8A-4147-A177-3AD203B41FA5}">
                      <a16:colId xmlns:a16="http://schemas.microsoft.com/office/drawing/2014/main" val="20004"/>
                    </a:ext>
                  </a:extLst>
                </a:gridCol>
                <a:gridCol w="1736800">
                  <a:extLst>
                    <a:ext uri="{9D8B030D-6E8A-4147-A177-3AD203B41FA5}">
                      <a16:colId xmlns:a16="http://schemas.microsoft.com/office/drawing/2014/main" val="20005"/>
                    </a:ext>
                  </a:extLst>
                </a:gridCol>
              </a:tblGrid>
              <a:tr h="2971800">
                <a:tc>
                  <a:txBody>
                    <a:bodyPr/>
                    <a:lstStyle/>
                    <a:p>
                      <a:pPr marL="0" marR="0" lvl="0" indent="0" algn="l" rtl="0">
                        <a:spcBef>
                          <a:spcPts val="0"/>
                        </a:spcBef>
                        <a:spcAft>
                          <a:spcPts val="0"/>
                        </a:spcAft>
                        <a:buNone/>
                      </a:pPr>
                      <a:r>
                        <a:rPr lang="en-GB" sz="2000" u="sng" strike="noStrike" cap="none"/>
                        <a:t>London today</a:t>
                      </a:r>
                      <a:endParaRPr sz="2000" u="none" strike="noStrike" cap="none"/>
                    </a:p>
                    <a:p>
                      <a:pPr marL="0" marR="0" lvl="0" indent="0" algn="l" rtl="0">
                        <a:spcBef>
                          <a:spcPts val="0"/>
                        </a:spcBef>
                        <a:spcAft>
                          <a:spcPts val="0"/>
                        </a:spcAft>
                        <a:buNone/>
                      </a:pPr>
                      <a:r>
                        <a:rPr lang="en-GB" sz="2000" u="none" strike="noStrike" cap="none"/>
                        <a:t>Big Question: Why is London an important city?</a:t>
                      </a:r>
                      <a:endParaRPr/>
                    </a:p>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59550" marR="59550" marT="0" marB="0"/>
                </a:tc>
                <a:tc>
                  <a:txBody>
                    <a:bodyPr/>
                    <a:lstStyle/>
                    <a:p>
                      <a:pPr marL="0" marR="0" lvl="0" indent="0" algn="l" rtl="0">
                        <a:spcBef>
                          <a:spcPts val="0"/>
                        </a:spcBef>
                        <a:spcAft>
                          <a:spcPts val="0"/>
                        </a:spcAft>
                        <a:buNone/>
                      </a:pPr>
                      <a:r>
                        <a:rPr lang="en-GB" sz="2000" u="sng" strike="noStrike" cap="none"/>
                        <a:t>London in the past: The Great Fire and Gunpowder Plot</a:t>
                      </a:r>
                      <a:endParaRPr sz="2000" u="none" strike="noStrike" cap="none"/>
                    </a:p>
                    <a:p>
                      <a:pPr marL="0" marR="0" lvl="0" indent="0" algn="l" rtl="0">
                        <a:spcBef>
                          <a:spcPts val="0"/>
                        </a:spcBef>
                        <a:spcAft>
                          <a:spcPts val="0"/>
                        </a:spcAft>
                        <a:buNone/>
                      </a:pPr>
                      <a:r>
                        <a:rPr lang="en-GB" sz="2000" u="none" strike="noStrike" cap="none"/>
                        <a:t>Big Question: Why and how do we remember these events? </a:t>
                      </a:r>
                      <a:endParaRPr/>
                    </a:p>
                  </a:txBody>
                  <a:tcPr marL="59550" marR="59550" marT="0" marB="0"/>
                </a:tc>
                <a:tc>
                  <a:txBody>
                    <a:bodyPr/>
                    <a:lstStyle/>
                    <a:p>
                      <a:pPr marL="0" marR="0" lvl="0" indent="0" algn="l" rtl="0">
                        <a:spcBef>
                          <a:spcPts val="0"/>
                        </a:spcBef>
                        <a:spcAft>
                          <a:spcPts val="0"/>
                        </a:spcAft>
                        <a:buNone/>
                      </a:pPr>
                      <a:r>
                        <a:rPr lang="en-GB" sz="2000" u="sng" strike="noStrike" cap="none"/>
                        <a:t>The World and Me:</a:t>
                      </a:r>
                      <a:endParaRPr sz="2000" u="none" strike="noStrike" cap="none"/>
                    </a:p>
                    <a:p>
                      <a:pPr marL="0" marR="0" lvl="0" indent="0" algn="l" rtl="0">
                        <a:spcBef>
                          <a:spcPts val="0"/>
                        </a:spcBef>
                        <a:spcAft>
                          <a:spcPts val="0"/>
                        </a:spcAft>
                        <a:buNone/>
                      </a:pPr>
                      <a:r>
                        <a:rPr lang="en-GB" sz="2000" u="sng" strike="noStrike" cap="none"/>
                        <a:t>Asia (Hong Kong)</a:t>
                      </a:r>
                      <a:endParaRPr sz="2000" u="none" strike="noStrike" cap="none"/>
                    </a:p>
                    <a:p>
                      <a:pPr marL="0" marR="0" lvl="0" indent="0" algn="l" rtl="0">
                        <a:spcBef>
                          <a:spcPts val="0"/>
                        </a:spcBef>
                        <a:spcAft>
                          <a:spcPts val="0"/>
                        </a:spcAft>
                        <a:buNone/>
                      </a:pPr>
                      <a:r>
                        <a:rPr lang="en-GB" sz="2000" u="none" strike="noStrike" cap="none"/>
                        <a:t>Big Question: How is Hong Kong different to the place that I live?</a:t>
                      </a:r>
                      <a:endParaRPr/>
                    </a:p>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59550" marR="59550" marT="0" marB="0"/>
                </a:tc>
                <a:tc>
                  <a:txBody>
                    <a:bodyPr/>
                    <a:lstStyle/>
                    <a:p>
                      <a:pPr marL="0" marR="0" lvl="0" indent="0" algn="l" rtl="0">
                        <a:spcBef>
                          <a:spcPts val="0"/>
                        </a:spcBef>
                        <a:spcAft>
                          <a:spcPts val="0"/>
                        </a:spcAft>
                        <a:buNone/>
                      </a:pPr>
                      <a:r>
                        <a:rPr lang="en-GB" sz="2000" u="sng" strike="noStrike" cap="none"/>
                        <a:t>Castles </a:t>
                      </a:r>
                      <a:endParaRPr sz="2000" u="none" strike="noStrike" cap="none"/>
                    </a:p>
                    <a:p>
                      <a:pPr marL="0" marR="0" lvl="0" indent="0" algn="l" rtl="0">
                        <a:spcBef>
                          <a:spcPts val="0"/>
                        </a:spcBef>
                        <a:spcAft>
                          <a:spcPts val="0"/>
                        </a:spcAft>
                        <a:buNone/>
                      </a:pPr>
                      <a:r>
                        <a:rPr lang="en-GB" sz="2000" u="none" strike="noStrike" cap="none"/>
                        <a:t>Big Question: Why don’t people live in castles anymore?</a:t>
                      </a:r>
                      <a:endParaRPr/>
                    </a:p>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59550" marR="59550" marT="0" marB="0"/>
                </a:tc>
                <a:tc>
                  <a:txBody>
                    <a:bodyPr/>
                    <a:lstStyle/>
                    <a:p>
                      <a:pPr marL="0" marR="0" lvl="0" indent="0" algn="l" rtl="0">
                        <a:spcBef>
                          <a:spcPts val="0"/>
                        </a:spcBef>
                        <a:spcAft>
                          <a:spcPts val="0"/>
                        </a:spcAft>
                        <a:buNone/>
                      </a:pPr>
                      <a:r>
                        <a:rPr lang="en-GB" sz="2000" u="sng" strike="noStrike" cap="none"/>
                        <a:t>Oceans </a:t>
                      </a:r>
                      <a:endParaRPr sz="2000" u="none" strike="noStrike" cap="none"/>
                    </a:p>
                    <a:p>
                      <a:pPr marL="0" marR="0" lvl="0" indent="0" algn="l" rtl="0">
                        <a:spcBef>
                          <a:spcPts val="0"/>
                        </a:spcBef>
                        <a:spcAft>
                          <a:spcPts val="0"/>
                        </a:spcAft>
                        <a:buNone/>
                      </a:pPr>
                      <a:r>
                        <a:rPr lang="en-GB" sz="2000" u="none" strike="noStrike" cap="none"/>
                        <a:t>Big Question: Why do we need to protect our oceans?</a:t>
                      </a:r>
                      <a:endParaRPr/>
                    </a:p>
                    <a:p>
                      <a:pPr marL="0" marR="0" lvl="0" indent="0" algn="l" rtl="0">
                        <a:spcBef>
                          <a:spcPts val="0"/>
                        </a:spcBef>
                        <a:spcAft>
                          <a:spcPts val="0"/>
                        </a:spcAft>
                        <a:buNone/>
                      </a:pPr>
                      <a:r>
                        <a:rPr lang="en-GB" sz="2000" u="none" strike="noStrike" cap="none"/>
                        <a:t> </a:t>
                      </a:r>
                      <a:endParaRPr/>
                    </a:p>
                    <a:p>
                      <a:pPr marL="0" marR="0" lvl="0" indent="0" algn="l" rtl="0">
                        <a:spcBef>
                          <a:spcPts val="0"/>
                        </a:spcBef>
                        <a:spcAft>
                          <a:spcPts val="0"/>
                        </a:spcAft>
                        <a:buNone/>
                      </a:pPr>
                      <a:r>
                        <a:rPr lang="en-GB" sz="2000" u="none" strike="noStrike" cap="none"/>
                        <a:t> </a:t>
                      </a:r>
                      <a:endParaRPr sz="2000" u="none" strike="noStrike" cap="none">
                        <a:latin typeface="Calibri"/>
                        <a:ea typeface="Calibri"/>
                        <a:cs typeface="Calibri"/>
                        <a:sym typeface="Calibri"/>
                      </a:endParaRPr>
                    </a:p>
                  </a:txBody>
                  <a:tcPr marL="59550" marR="59550" marT="0" marB="0"/>
                </a:tc>
                <a:tc>
                  <a:txBody>
                    <a:bodyPr/>
                    <a:lstStyle/>
                    <a:p>
                      <a:pPr marL="0" marR="0" lvl="0" indent="0" algn="l" rtl="0">
                        <a:spcBef>
                          <a:spcPts val="0"/>
                        </a:spcBef>
                        <a:spcAft>
                          <a:spcPts val="0"/>
                        </a:spcAft>
                        <a:buNone/>
                      </a:pPr>
                      <a:r>
                        <a:rPr lang="en-GB" sz="2000" u="sng" strike="noStrike" cap="none"/>
                        <a:t>Local history of our school: The Orchid King of St Albans</a:t>
                      </a:r>
                      <a:endParaRPr sz="2000" u="none" strike="noStrike" cap="none"/>
                    </a:p>
                    <a:p>
                      <a:pPr marL="0" marR="0" lvl="0" indent="0" algn="l" rtl="0">
                        <a:spcBef>
                          <a:spcPts val="0"/>
                        </a:spcBef>
                        <a:spcAft>
                          <a:spcPts val="0"/>
                        </a:spcAft>
                        <a:buNone/>
                      </a:pPr>
                      <a:r>
                        <a:rPr lang="en-GB" sz="2000" u="none" strike="noStrike" cap="none"/>
                        <a:t>Big question: What happened here in the past and how do we know?</a:t>
                      </a:r>
                      <a:endParaRPr/>
                    </a:p>
                    <a:p>
                      <a:pPr marL="0" marR="0" lvl="0" indent="0" algn="l" rtl="0">
                        <a:spcBef>
                          <a:spcPts val="0"/>
                        </a:spcBef>
                        <a:spcAft>
                          <a:spcPts val="0"/>
                        </a:spcAft>
                        <a:buNone/>
                      </a:pPr>
                      <a:r>
                        <a:rPr lang="en-GB" sz="2000" u="none" strike="noStrike" cap="none"/>
                        <a:t> </a:t>
                      </a:r>
                      <a:endParaRPr sz="2000" u="none" strike="noStrike" cap="none">
                        <a:latin typeface="Calibri"/>
                        <a:ea typeface="Calibri"/>
                        <a:cs typeface="Calibri"/>
                        <a:sym typeface="Calibri"/>
                      </a:endParaRPr>
                    </a:p>
                  </a:txBody>
                  <a:tcPr marL="59550" marR="59550" marT="0" marB="0"/>
                </a:tc>
                <a:extLst>
                  <a:ext uri="{0D108BD9-81ED-4DB2-BD59-A6C34878D82A}">
                    <a16:rowId xmlns:a16="http://schemas.microsoft.com/office/drawing/2014/main" val="10000"/>
                  </a:ext>
                </a:extLst>
              </a:tr>
            </a:tbl>
          </a:graphicData>
        </a:graphic>
      </p:graphicFrame>
      <p:sp>
        <p:nvSpPr>
          <p:cNvPr id="257" name="Google Shape;257;p17"/>
          <p:cNvSpPr txBox="1">
            <a:spLocks noGrp="1"/>
          </p:cNvSpPr>
          <p:nvPr>
            <p:ph type="title"/>
          </p:nvPr>
        </p:nvSpPr>
        <p:spPr>
          <a:xfrm>
            <a:off x="989012" y="192065"/>
            <a:ext cx="11014075" cy="86518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History and Geography in Year 2</a:t>
            </a:r>
            <a:endParaRPr/>
          </a:p>
        </p:txBody>
      </p:sp>
      <p:pic>
        <p:nvPicPr>
          <p:cNvPr id="258" name="Google Shape;258;p17"/>
          <p:cNvPicPr preferRelativeResize="0"/>
          <p:nvPr/>
        </p:nvPicPr>
        <p:blipFill rotWithShape="1">
          <a:blip r:embed="rId3">
            <a:alphaModFix/>
          </a:blip>
          <a:srcRect/>
          <a:stretch/>
        </p:blipFill>
        <p:spPr>
          <a:xfrm>
            <a:off x="664708" y="4192476"/>
            <a:ext cx="1981200" cy="2547257"/>
          </a:xfrm>
          <a:prstGeom prst="rect">
            <a:avLst/>
          </a:prstGeom>
          <a:noFill/>
          <a:ln>
            <a:noFill/>
          </a:ln>
        </p:spPr>
      </p:pic>
      <p:pic>
        <p:nvPicPr>
          <p:cNvPr id="259" name="Google Shape;259;p17"/>
          <p:cNvPicPr preferRelativeResize="0"/>
          <p:nvPr/>
        </p:nvPicPr>
        <p:blipFill rotWithShape="1">
          <a:blip r:embed="rId4">
            <a:alphaModFix/>
          </a:blip>
          <a:srcRect/>
          <a:stretch/>
        </p:blipFill>
        <p:spPr>
          <a:xfrm>
            <a:off x="2808605" y="4325034"/>
            <a:ext cx="2971800" cy="2282142"/>
          </a:xfrm>
          <a:prstGeom prst="rect">
            <a:avLst/>
          </a:prstGeom>
          <a:noFill/>
          <a:ln>
            <a:noFill/>
          </a:ln>
        </p:spPr>
      </p:pic>
      <p:pic>
        <p:nvPicPr>
          <p:cNvPr id="260" name="Google Shape;260;p17"/>
          <p:cNvPicPr preferRelativeResize="0"/>
          <p:nvPr/>
        </p:nvPicPr>
        <p:blipFill rotWithShape="1">
          <a:blip r:embed="rId5">
            <a:alphaModFix/>
          </a:blip>
          <a:srcRect/>
          <a:stretch/>
        </p:blipFill>
        <p:spPr>
          <a:xfrm>
            <a:off x="5780405" y="4325034"/>
            <a:ext cx="2979463" cy="2282142"/>
          </a:xfrm>
          <a:prstGeom prst="rect">
            <a:avLst/>
          </a:prstGeom>
          <a:noFill/>
          <a:ln>
            <a:noFill/>
          </a:ln>
        </p:spPr>
      </p:pic>
      <p:pic>
        <p:nvPicPr>
          <p:cNvPr id="261" name="Google Shape;261;p17"/>
          <p:cNvPicPr preferRelativeResize="0"/>
          <p:nvPr/>
        </p:nvPicPr>
        <p:blipFill rotWithShape="1">
          <a:blip r:embed="rId6">
            <a:alphaModFix/>
          </a:blip>
          <a:srcRect/>
          <a:stretch/>
        </p:blipFill>
        <p:spPr>
          <a:xfrm>
            <a:off x="9055365" y="4561363"/>
            <a:ext cx="2727751" cy="20458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title"/>
          </p:nvPr>
        </p:nvSpPr>
        <p:spPr>
          <a:xfrm>
            <a:off x="3046412" y="762000"/>
            <a:ext cx="11776075" cy="86518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Assessment in Year 2</a:t>
            </a:r>
            <a:endParaRPr/>
          </a:p>
        </p:txBody>
      </p:sp>
      <p:sp>
        <p:nvSpPr>
          <p:cNvPr id="267" name="Google Shape;267;p18"/>
          <p:cNvSpPr/>
          <p:nvPr/>
        </p:nvSpPr>
        <p:spPr>
          <a:xfrm>
            <a:off x="1065212" y="2274838"/>
            <a:ext cx="102870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B050"/>
              </a:buClr>
              <a:buSzPts val="2400"/>
              <a:buFont typeface="Noto Sans Symbols"/>
              <a:buChar char="⮚"/>
            </a:pPr>
            <a:r>
              <a:rPr lang="en-GB" sz="2400" b="1">
                <a:solidFill>
                  <a:srgbClr val="00B050"/>
                </a:solidFill>
                <a:latin typeface="Calibri"/>
                <a:ea typeface="Calibri"/>
                <a:cs typeface="Calibri"/>
                <a:sym typeface="Calibri"/>
              </a:rPr>
              <a:t>There will not be any formal SATs assessments in Year 2.</a:t>
            </a:r>
            <a:endParaRPr/>
          </a:p>
          <a:p>
            <a:pPr marL="285750" marR="0" lvl="0" indent="-285750" algn="l" rtl="0">
              <a:spcBef>
                <a:spcPts val="0"/>
              </a:spcBef>
              <a:spcAft>
                <a:spcPts val="0"/>
              </a:spcAft>
              <a:buClr>
                <a:srgbClr val="00B050"/>
              </a:buClr>
              <a:buSzPts val="2400"/>
              <a:buFont typeface="Noto Sans Symbols"/>
              <a:buChar char="⮚"/>
            </a:pPr>
            <a:r>
              <a:rPr lang="en-GB" sz="2400" b="1">
                <a:solidFill>
                  <a:srgbClr val="00B050"/>
                </a:solidFill>
                <a:latin typeface="Calibri"/>
                <a:ea typeface="Calibri"/>
                <a:cs typeface="Calibri"/>
                <a:sym typeface="Calibri"/>
              </a:rPr>
              <a:t>Instead, we will conduct informal assessments  to inform any</a:t>
            </a:r>
            <a:endParaRPr/>
          </a:p>
          <a:p>
            <a:pPr marL="0" marR="0" lvl="0" indent="0" algn="l" rtl="0">
              <a:spcBef>
                <a:spcPts val="0"/>
              </a:spcBef>
              <a:spcAft>
                <a:spcPts val="0"/>
              </a:spcAft>
              <a:buNone/>
            </a:pPr>
            <a:r>
              <a:rPr lang="en-GB" sz="2400" b="1">
                <a:solidFill>
                  <a:srgbClr val="00B050"/>
                </a:solidFill>
                <a:latin typeface="Calibri"/>
                <a:ea typeface="Calibri"/>
                <a:cs typeface="Calibri"/>
                <a:sym typeface="Calibri"/>
              </a:rPr>
              <a:t>areas for further teaching.</a:t>
            </a:r>
            <a:endParaRPr sz="2400">
              <a:solidFill>
                <a:srgbClr val="00B050"/>
              </a:solidFill>
              <a:latin typeface="Calibri"/>
              <a:ea typeface="Calibri"/>
              <a:cs typeface="Calibri"/>
              <a:sym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title"/>
          </p:nvPr>
        </p:nvSpPr>
        <p:spPr>
          <a:xfrm>
            <a:off x="3960812" y="457200"/>
            <a:ext cx="11014075" cy="86518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Home Learning</a:t>
            </a:r>
            <a:endParaRPr/>
          </a:p>
        </p:txBody>
      </p:sp>
      <p:sp>
        <p:nvSpPr>
          <p:cNvPr id="273" name="Google Shape;273;p19"/>
          <p:cNvSpPr/>
          <p:nvPr/>
        </p:nvSpPr>
        <p:spPr>
          <a:xfrm>
            <a:off x="760400" y="1655800"/>
            <a:ext cx="10134600" cy="42985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B050"/>
              </a:buClr>
              <a:buSzPts val="2000"/>
              <a:buFont typeface="Noto Sans Symbols"/>
              <a:buChar char="⮚"/>
            </a:pPr>
            <a:r>
              <a:rPr lang="en-GB" sz="2000" dirty="0">
                <a:solidFill>
                  <a:srgbClr val="00B050"/>
                </a:solidFill>
                <a:highlight>
                  <a:srgbClr val="FFFF00"/>
                </a:highlight>
                <a:latin typeface="Calibri"/>
                <a:ea typeface="Calibri"/>
                <a:cs typeface="Calibri"/>
                <a:sym typeface="Calibri"/>
              </a:rPr>
              <a:t>Maths homework in Year 2 is sometimes set on ‘My Maths’, sometimes TT Rockstars and sometimes on paper. It goes out on a Wednesday and is due in on Monday. </a:t>
            </a:r>
            <a:endParaRPr sz="2000" dirty="0">
              <a:solidFill>
                <a:srgbClr val="00B050"/>
              </a:solidFill>
              <a:highlight>
                <a:srgbClr val="FFFF00"/>
              </a:highlight>
              <a:latin typeface="Calibri"/>
              <a:ea typeface="Calibri"/>
              <a:cs typeface="Calibri"/>
              <a:sym typeface="Calibri"/>
            </a:endParaRPr>
          </a:p>
          <a:p>
            <a:pPr marL="342900" marR="0" lvl="0" indent="-342900" algn="l" rtl="0">
              <a:spcBef>
                <a:spcPts val="0"/>
              </a:spcBef>
              <a:spcAft>
                <a:spcPts val="0"/>
              </a:spcAft>
              <a:buClr>
                <a:srgbClr val="00B050"/>
              </a:buClr>
              <a:buSzPts val="2000"/>
              <a:buFont typeface="Calibri"/>
              <a:buChar char="⮚"/>
            </a:pPr>
            <a:r>
              <a:rPr lang="en-GB" sz="2000" dirty="0">
                <a:solidFill>
                  <a:srgbClr val="00B050"/>
                </a:solidFill>
                <a:latin typeface="Calibri"/>
                <a:ea typeface="Calibri"/>
                <a:cs typeface="Calibri"/>
                <a:sym typeface="Calibri"/>
              </a:rPr>
              <a:t>Times tables will be available and the children can achieve rewards for the amount they practice.</a:t>
            </a:r>
            <a:endParaRPr sz="2000" dirty="0">
              <a:solidFill>
                <a:srgbClr val="00B050"/>
              </a:solidFill>
              <a:latin typeface="Calibri"/>
              <a:ea typeface="Calibri"/>
              <a:cs typeface="Calibri"/>
              <a:sym typeface="Calibri"/>
            </a:endParaRPr>
          </a:p>
          <a:p>
            <a:pPr marL="342900" marR="0" lvl="0" indent="-342900" algn="l" rtl="0">
              <a:spcBef>
                <a:spcPts val="0"/>
              </a:spcBef>
              <a:spcAft>
                <a:spcPts val="0"/>
              </a:spcAft>
              <a:buClr>
                <a:srgbClr val="00B050"/>
              </a:buClr>
              <a:buSzPts val="2000"/>
              <a:buFont typeface="Calibri"/>
              <a:buChar char="⮚"/>
            </a:pPr>
            <a:r>
              <a:rPr lang="en-GB" sz="2000" dirty="0">
                <a:solidFill>
                  <a:srgbClr val="00B050"/>
                </a:solidFill>
                <a:highlight>
                  <a:srgbClr val="FFFF00"/>
                </a:highlight>
                <a:latin typeface="Calibri"/>
                <a:ea typeface="Calibri"/>
                <a:cs typeface="Calibri"/>
                <a:sym typeface="Calibri"/>
              </a:rPr>
              <a:t>Additional maths will be available on </a:t>
            </a:r>
            <a:r>
              <a:rPr lang="en-GB" sz="2000" dirty="0" err="1">
                <a:solidFill>
                  <a:srgbClr val="00B050"/>
                </a:solidFill>
                <a:highlight>
                  <a:srgbClr val="FFFF00"/>
                </a:highlight>
                <a:latin typeface="Calibri"/>
                <a:ea typeface="Calibri"/>
                <a:cs typeface="Calibri"/>
                <a:sym typeface="Calibri"/>
              </a:rPr>
              <a:t>Numbots</a:t>
            </a:r>
            <a:r>
              <a:rPr lang="en-GB" sz="2000" dirty="0">
                <a:solidFill>
                  <a:srgbClr val="00B050"/>
                </a:solidFill>
                <a:highlight>
                  <a:srgbClr val="FFFF00"/>
                </a:highlight>
                <a:latin typeface="Calibri"/>
                <a:ea typeface="Calibri"/>
                <a:cs typeface="Calibri"/>
                <a:sym typeface="Calibri"/>
              </a:rPr>
              <a:t>. This will be monitored for participation.</a:t>
            </a:r>
            <a:endParaRPr sz="2000" dirty="0">
              <a:solidFill>
                <a:srgbClr val="00B050"/>
              </a:solidFill>
              <a:highlight>
                <a:srgbClr val="FFFF00"/>
              </a:highlight>
              <a:latin typeface="Calibri"/>
              <a:ea typeface="Calibri"/>
              <a:cs typeface="Calibri"/>
              <a:sym typeface="Calibri"/>
            </a:endParaRPr>
          </a:p>
          <a:p>
            <a:pPr marL="342900" marR="0" lvl="0" indent="-342900" algn="l" rtl="0">
              <a:spcBef>
                <a:spcPts val="1000"/>
              </a:spcBef>
              <a:spcAft>
                <a:spcPts val="0"/>
              </a:spcAft>
              <a:buClr>
                <a:srgbClr val="00B050"/>
              </a:buClr>
              <a:buSzPts val="2000"/>
              <a:buFont typeface="Noto Sans Symbols"/>
              <a:buChar char="⮚"/>
            </a:pPr>
            <a:r>
              <a:rPr lang="en-GB" sz="2000" dirty="0">
                <a:solidFill>
                  <a:srgbClr val="00B050"/>
                </a:solidFill>
                <a:latin typeface="Calibri"/>
                <a:ea typeface="Calibri"/>
                <a:cs typeface="Calibri"/>
                <a:sym typeface="Calibri"/>
              </a:rPr>
              <a:t>Spellings will be given out on a Wednesday for a ‘check’ on Mondays.</a:t>
            </a:r>
            <a:endParaRPr dirty="0"/>
          </a:p>
          <a:p>
            <a:pPr marL="342900" marR="0" lvl="0" indent="-342900" algn="l" rtl="0">
              <a:spcBef>
                <a:spcPts val="1000"/>
              </a:spcBef>
              <a:spcAft>
                <a:spcPts val="0"/>
              </a:spcAft>
              <a:buClr>
                <a:srgbClr val="00B050"/>
              </a:buClr>
              <a:buSzPts val="2000"/>
              <a:buFont typeface="Noto Sans Symbols"/>
              <a:buChar char="⮚"/>
            </a:pPr>
            <a:r>
              <a:rPr lang="en-GB" sz="2000" dirty="0">
                <a:solidFill>
                  <a:srgbClr val="00B050"/>
                </a:solidFill>
                <a:latin typeface="Calibri"/>
                <a:ea typeface="Calibri"/>
                <a:cs typeface="Calibri"/>
                <a:sym typeface="Calibri"/>
              </a:rPr>
              <a:t>All children should read for 10 minutes a day. Please record this in their Reading Journals.</a:t>
            </a:r>
            <a:endParaRPr dirty="0"/>
          </a:p>
          <a:p>
            <a:pPr marL="342900" marR="0" lvl="0" indent="-342900" algn="l" rtl="0">
              <a:spcBef>
                <a:spcPts val="1000"/>
              </a:spcBef>
              <a:spcAft>
                <a:spcPts val="0"/>
              </a:spcAft>
              <a:buClr>
                <a:srgbClr val="00B050"/>
              </a:buClr>
              <a:buSzPts val="2000"/>
              <a:buFont typeface="Noto Sans Symbols"/>
              <a:buChar char="⮚"/>
            </a:pPr>
            <a:r>
              <a:rPr lang="en-GB" sz="2000" dirty="0">
                <a:solidFill>
                  <a:srgbClr val="00B050"/>
                </a:solidFill>
                <a:latin typeface="Calibri"/>
                <a:ea typeface="Calibri"/>
                <a:cs typeface="Calibri"/>
                <a:sym typeface="Calibri"/>
              </a:rPr>
              <a:t>The children are also given a grid of topic-based activities for home learning at the start of the term. We ask that they complete at least 3 pieces across the whole term. (This system is currently under review. Pending parental feedback this is subject to change later in the Autumn term)</a:t>
            </a:r>
            <a:endParaRPr dirty="0"/>
          </a:p>
          <a:p>
            <a:pPr marL="342900" marR="0" lvl="0" indent="-342900" algn="l" rtl="0">
              <a:spcBef>
                <a:spcPts val="1000"/>
              </a:spcBef>
              <a:spcAft>
                <a:spcPts val="0"/>
              </a:spcAft>
              <a:buClr>
                <a:srgbClr val="00B050"/>
              </a:buClr>
              <a:buSzPts val="2000"/>
              <a:buFont typeface="Noto Sans Symbols"/>
              <a:buChar char="⮚"/>
            </a:pPr>
            <a:r>
              <a:rPr lang="en-GB" sz="2000" dirty="0">
                <a:solidFill>
                  <a:srgbClr val="00B050"/>
                </a:solidFill>
                <a:latin typeface="Calibri"/>
                <a:ea typeface="Calibri"/>
                <a:cs typeface="Calibri"/>
                <a:sym typeface="Calibri"/>
              </a:rPr>
              <a:t>We will send out reminders of logins. </a:t>
            </a:r>
            <a:endParaRPr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989012" y="336509"/>
            <a:ext cx="60928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FF0000"/>
                </a:solidFill>
                <a:latin typeface="Calibri"/>
                <a:ea typeface="Calibri"/>
                <a:cs typeface="Calibri"/>
                <a:sym typeface="Calibri"/>
              </a:rPr>
              <a:t>Our School Prayer</a:t>
            </a:r>
            <a:endParaRPr sz="5400">
              <a:solidFill>
                <a:srgbClr val="FF0000"/>
              </a:solidFill>
              <a:latin typeface="Cambria"/>
              <a:ea typeface="Cambria"/>
              <a:cs typeface="Cambria"/>
              <a:sym typeface="Cambria"/>
            </a:endParaRPr>
          </a:p>
        </p:txBody>
      </p:sp>
      <p:sp>
        <p:nvSpPr>
          <p:cNvPr id="120" name="Google Shape;120;p2"/>
          <p:cNvSpPr txBox="1"/>
          <p:nvPr/>
        </p:nvSpPr>
        <p:spPr>
          <a:xfrm>
            <a:off x="455612" y="1905000"/>
            <a:ext cx="11341652" cy="37220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Dear God,</a:t>
            </a:r>
            <a:endParaRPr/>
          </a:p>
          <a:p>
            <a:pPr marL="0" marR="0" lvl="0" indent="0" algn="l" rtl="0">
              <a:lnSpc>
                <a:spcPct val="90000"/>
              </a:lnSpc>
              <a:spcBef>
                <a:spcPts val="100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Bless all the children and staff in our school.</a:t>
            </a:r>
            <a:endParaRPr/>
          </a:p>
          <a:p>
            <a:pPr marL="0" marR="0" lvl="0" indent="0" algn="l" rtl="0">
              <a:lnSpc>
                <a:spcPct val="90000"/>
              </a:lnSpc>
              <a:spcBef>
                <a:spcPts val="100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Bless all our loving parents, our school community and parishioners.</a:t>
            </a:r>
            <a:endParaRPr/>
          </a:p>
          <a:p>
            <a:pPr marL="0" marR="0" lvl="0" indent="0" algn="l" rtl="0">
              <a:lnSpc>
                <a:spcPct val="90000"/>
              </a:lnSpc>
              <a:spcBef>
                <a:spcPts val="100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Let us follow the shining examples of St Alban and St Stephen.</a:t>
            </a:r>
            <a:endParaRPr/>
          </a:p>
          <a:p>
            <a:pPr marL="0" marR="0" lvl="0" indent="0" algn="l" rtl="0">
              <a:lnSpc>
                <a:spcPct val="90000"/>
              </a:lnSpc>
              <a:spcBef>
                <a:spcPts val="100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Help us to be the best that we can be and guide us as we stay connected to you and Jesus in all that we do.</a:t>
            </a:r>
            <a:endParaRPr/>
          </a:p>
          <a:p>
            <a:pPr marL="0" marR="0" lvl="0" indent="0" algn="l" rtl="0">
              <a:lnSpc>
                <a:spcPct val="90000"/>
              </a:lnSpc>
              <a:spcBef>
                <a:spcPts val="100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As a school, we are learning and growing with God by our side. </a:t>
            </a:r>
            <a:endParaRPr/>
          </a:p>
          <a:p>
            <a:pPr marL="0" marR="0" lvl="0" indent="0" algn="l" rtl="0">
              <a:lnSpc>
                <a:spcPct val="90000"/>
              </a:lnSpc>
              <a:spcBef>
                <a:spcPts val="1000"/>
              </a:spcBef>
              <a:spcAft>
                <a:spcPts val="0"/>
              </a:spcAft>
              <a:buClr>
                <a:srgbClr val="00B050"/>
              </a:buClr>
              <a:buSzPts val="3000"/>
              <a:buFont typeface="Arial"/>
              <a:buNone/>
            </a:pPr>
            <a:r>
              <a:rPr lang="en-GB" sz="3000" b="1">
                <a:solidFill>
                  <a:srgbClr val="00B050"/>
                </a:solidFill>
                <a:latin typeface="Calibri"/>
                <a:ea typeface="Calibri"/>
                <a:cs typeface="Calibri"/>
                <a:sym typeface="Calibri"/>
              </a:rPr>
              <a:t>Amen.</a:t>
            </a:r>
            <a:endParaRPr/>
          </a:p>
          <a:p>
            <a:pPr marL="0" marR="0" lvl="0" indent="0" algn="l" rtl="0">
              <a:lnSpc>
                <a:spcPct val="90000"/>
              </a:lnSpc>
              <a:spcBef>
                <a:spcPts val="1000"/>
              </a:spcBef>
              <a:spcAft>
                <a:spcPts val="0"/>
              </a:spcAft>
              <a:buClr>
                <a:schemeClr val="dk1"/>
              </a:buClr>
              <a:buSzPts val="3200"/>
              <a:buFont typeface="Arial"/>
              <a:buNone/>
            </a:pPr>
            <a:endParaRPr sz="3200" b="1">
              <a:solidFill>
                <a:srgbClr val="0033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p:nvPr/>
        </p:nvSpPr>
        <p:spPr>
          <a:xfrm>
            <a:off x="1370012" y="533400"/>
            <a:ext cx="9296400" cy="22621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6000"/>
              <a:buFont typeface="Arial"/>
              <a:buNone/>
            </a:pPr>
            <a:r>
              <a:rPr lang="en-GB" sz="6000">
                <a:solidFill>
                  <a:srgbClr val="FF0000"/>
                </a:solidFill>
                <a:latin typeface="Calibri"/>
                <a:ea typeface="Calibri"/>
                <a:cs typeface="Calibri"/>
                <a:sym typeface="Calibri"/>
              </a:rPr>
              <a:t>How you can help at home</a:t>
            </a:r>
            <a:endParaRPr/>
          </a:p>
          <a:p>
            <a:pPr marL="457200" marR="0" lvl="0" indent="-114300" algn="l" rtl="0">
              <a:spcBef>
                <a:spcPts val="2700"/>
              </a:spcBef>
              <a:spcAft>
                <a:spcPts val="0"/>
              </a:spcAft>
              <a:buClr>
                <a:schemeClr val="dk1"/>
              </a:buClr>
              <a:buSzPts val="5400"/>
              <a:buFont typeface="Noto Sans Symbols"/>
              <a:buNone/>
            </a:pPr>
            <a:endParaRPr sz="5400">
              <a:solidFill>
                <a:srgbClr val="000000"/>
              </a:solidFill>
              <a:latin typeface="Calibri"/>
              <a:ea typeface="Calibri"/>
              <a:cs typeface="Calibri"/>
              <a:sym typeface="Calibri"/>
            </a:endParaRPr>
          </a:p>
        </p:txBody>
      </p:sp>
      <p:sp>
        <p:nvSpPr>
          <p:cNvPr id="279" name="Google Shape;279;p20"/>
          <p:cNvSpPr/>
          <p:nvPr/>
        </p:nvSpPr>
        <p:spPr>
          <a:xfrm>
            <a:off x="989012" y="1905000"/>
            <a:ext cx="10058400" cy="363176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Ensuring your child maintains a high level of attendance and is punctual</a:t>
            </a:r>
            <a:endParaRPr sz="2000">
              <a:solidFill>
                <a:srgbClr val="00B050"/>
              </a:solidFill>
              <a:latin typeface="Calibri"/>
              <a:ea typeface="Calibri"/>
              <a:cs typeface="Calibri"/>
              <a:sym typeface="Calibri"/>
            </a:endParaRPr>
          </a:p>
          <a:p>
            <a:pPr marL="285750" marR="0" lvl="0" indent="-285750" algn="l" rtl="0">
              <a:spcBef>
                <a:spcPts val="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Maths games -  (dice games, card games, online e.g. Topmarks) </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Practise Times Table Rockstars / Numbots. </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Play My Maths games</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Practise times tables and mental maths regularly  </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Cooking and baking</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Telling the time</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Problem solving at the shops</a:t>
            </a:r>
            <a:endParaRPr/>
          </a:p>
          <a:p>
            <a:pPr marL="285750" marR="0" lvl="0" indent="-285750" algn="l" rtl="0">
              <a:spcBef>
                <a:spcPts val="1000"/>
              </a:spcBef>
              <a:spcAft>
                <a:spcPts val="0"/>
              </a:spcAft>
              <a:buClr>
                <a:srgbClr val="00B050"/>
              </a:buClr>
              <a:buSzPts val="2000"/>
              <a:buFont typeface="Noto Sans Symbols"/>
              <a:buChar char="⮚"/>
            </a:pPr>
            <a:r>
              <a:rPr lang="en-GB" sz="2000">
                <a:solidFill>
                  <a:srgbClr val="00B050"/>
                </a:solidFill>
                <a:latin typeface="Calibri"/>
                <a:ea typeface="Calibri"/>
                <a:cs typeface="Calibri"/>
                <a:sym typeface="Calibri"/>
              </a:rPr>
              <a:t>Reading </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p:nvPr/>
        </p:nvSpPr>
        <p:spPr>
          <a:xfrm>
            <a:off x="2012950" y="260351"/>
            <a:ext cx="8348662" cy="21698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5400"/>
              <a:buFont typeface="Arial"/>
              <a:buNone/>
            </a:pPr>
            <a:r>
              <a:rPr lang="en-GB" sz="5400" b="1">
                <a:solidFill>
                  <a:srgbClr val="FF0000"/>
                </a:solidFill>
                <a:latin typeface="Calibri"/>
                <a:ea typeface="Calibri"/>
                <a:cs typeface="Calibri"/>
                <a:sym typeface="Calibri"/>
              </a:rPr>
              <a:t>Smartphone-Free School</a:t>
            </a:r>
            <a:endParaRPr sz="1000" b="1">
              <a:solidFill>
                <a:srgbClr val="FF0000"/>
              </a:solidFill>
              <a:latin typeface="Calibri"/>
              <a:ea typeface="Calibri"/>
              <a:cs typeface="Calibri"/>
              <a:sym typeface="Calibri"/>
            </a:endParaRPr>
          </a:p>
          <a:p>
            <a:pPr marL="457200" marR="0" lvl="0" indent="-114300" algn="l" rtl="0">
              <a:spcBef>
                <a:spcPts val="2700"/>
              </a:spcBef>
              <a:spcAft>
                <a:spcPts val="0"/>
              </a:spcAft>
              <a:buClr>
                <a:schemeClr val="dk1"/>
              </a:buClr>
              <a:buSzPts val="5400"/>
              <a:buFont typeface="Noto Sans Symbols"/>
              <a:buNone/>
            </a:pPr>
            <a:endParaRPr sz="5400">
              <a:solidFill>
                <a:srgbClr val="000000"/>
              </a:solidFill>
              <a:latin typeface="Calibri"/>
              <a:ea typeface="Calibri"/>
              <a:cs typeface="Calibri"/>
              <a:sym typeface="Calibri"/>
            </a:endParaRPr>
          </a:p>
        </p:txBody>
      </p:sp>
      <p:pic>
        <p:nvPicPr>
          <p:cNvPr id="285" name="Google Shape;285;p21" descr="https://www.denbigh.net/wp-content/uploads/2022/07/Mobile-phone-ban.jpg"/>
          <p:cNvPicPr preferRelativeResize="0"/>
          <p:nvPr/>
        </p:nvPicPr>
        <p:blipFill rotWithShape="1">
          <a:blip r:embed="rId3">
            <a:alphaModFix/>
          </a:blip>
          <a:srcRect l="18067" t="2449" r="24333"/>
          <a:stretch/>
        </p:blipFill>
        <p:spPr>
          <a:xfrm>
            <a:off x="333712" y="2345"/>
            <a:ext cx="1679238" cy="1600200"/>
          </a:xfrm>
          <a:prstGeom prst="rect">
            <a:avLst/>
          </a:prstGeom>
          <a:noFill/>
          <a:ln>
            <a:noFill/>
          </a:ln>
        </p:spPr>
      </p:pic>
      <p:sp>
        <p:nvSpPr>
          <p:cNvPr id="286" name="Google Shape;286;p21"/>
          <p:cNvSpPr/>
          <p:nvPr/>
        </p:nvSpPr>
        <p:spPr>
          <a:xfrm>
            <a:off x="227012" y="1859340"/>
            <a:ext cx="11430000" cy="449353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600">
                <a:solidFill>
                  <a:schemeClr val="accent2"/>
                </a:solidFill>
                <a:latin typeface="Calibri"/>
                <a:ea typeface="Calibri"/>
                <a:cs typeface="Calibri"/>
                <a:sym typeface="Calibri"/>
              </a:rPr>
              <a:t>A significant number of St Albans primary schools have agreed to support the ‘Smartphone-Free Childhood initiative. </a:t>
            </a:r>
            <a:r>
              <a:rPr lang="en-GB" sz="2600" u="sng">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https://smartphonefreechildhood.co.uk/</a:t>
            </a:r>
            <a:r>
              <a:rPr lang="en-GB" sz="2600">
                <a:solidFill>
                  <a:schemeClr val="accent2"/>
                </a:solidFill>
                <a:latin typeface="Calibri"/>
                <a:ea typeface="Calibri"/>
                <a:cs typeface="Calibri"/>
                <a:sym typeface="Calibri"/>
              </a:rPr>
              <a:t>   </a:t>
            </a:r>
            <a:r>
              <a:rPr lang="en-GB" sz="2600" u="sng">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https://delaysmartphones.org.uk/</a:t>
            </a:r>
            <a:r>
              <a:rPr lang="en-GB" sz="2600">
                <a:solidFill>
                  <a:schemeClr val="accent2"/>
                </a:solidFill>
                <a:latin typeface="Calibri"/>
                <a:ea typeface="Calibri"/>
                <a:cs typeface="Calibri"/>
                <a:sym typeface="Calibri"/>
              </a:rPr>
              <a:t> </a:t>
            </a:r>
            <a:endParaRPr>
              <a:solidFill>
                <a:schemeClr val="accent2"/>
              </a:solidFill>
            </a:endParaRPr>
          </a:p>
          <a:p>
            <a:pPr marL="0" marR="0" lvl="0" indent="0" algn="just" rtl="0">
              <a:spcBef>
                <a:spcPts val="0"/>
              </a:spcBef>
              <a:spcAft>
                <a:spcPts val="0"/>
              </a:spcAft>
              <a:buNone/>
            </a:pPr>
            <a:endParaRPr sz="2600">
              <a:solidFill>
                <a:schemeClr val="accent2"/>
              </a:solidFill>
              <a:latin typeface="Calibri"/>
              <a:ea typeface="Calibri"/>
              <a:cs typeface="Calibri"/>
              <a:sym typeface="Calibri"/>
            </a:endParaRPr>
          </a:p>
          <a:p>
            <a:pPr marL="0" marR="0" lvl="0" indent="0" algn="just" rtl="0">
              <a:spcBef>
                <a:spcPts val="0"/>
              </a:spcBef>
              <a:spcAft>
                <a:spcPts val="0"/>
              </a:spcAft>
              <a:buNone/>
            </a:pPr>
            <a:r>
              <a:rPr lang="en-GB" sz="2600">
                <a:solidFill>
                  <a:schemeClr val="accent2"/>
                </a:solidFill>
                <a:latin typeface="Calibri"/>
                <a:ea typeface="Calibri"/>
                <a:cs typeface="Calibri"/>
                <a:sym typeface="Calibri"/>
              </a:rPr>
              <a:t>By “smartphones”, we refer to phones that are able to access the internet, as opposed to old-fashioned mobile phones that can only text and make phone calls.</a:t>
            </a:r>
            <a:endParaRPr>
              <a:solidFill>
                <a:schemeClr val="accent2"/>
              </a:solidFill>
            </a:endParaRPr>
          </a:p>
          <a:p>
            <a:pPr marL="0" marR="0" lvl="0" indent="0" algn="just" rtl="0">
              <a:spcBef>
                <a:spcPts val="0"/>
              </a:spcBef>
              <a:spcAft>
                <a:spcPts val="0"/>
              </a:spcAft>
              <a:buNone/>
            </a:pPr>
            <a:endParaRPr sz="2600" b="0" i="0">
              <a:solidFill>
                <a:schemeClr val="accent2"/>
              </a:solidFill>
              <a:latin typeface="Calibri"/>
              <a:ea typeface="Calibri"/>
              <a:cs typeface="Calibri"/>
              <a:sym typeface="Calibri"/>
            </a:endParaRPr>
          </a:p>
          <a:p>
            <a:pPr marL="0" marR="0" lvl="0" indent="0" algn="just" rtl="0">
              <a:spcBef>
                <a:spcPts val="0"/>
              </a:spcBef>
              <a:spcAft>
                <a:spcPts val="0"/>
              </a:spcAft>
              <a:buNone/>
            </a:pPr>
            <a:r>
              <a:rPr lang="en-GB" sz="2600">
                <a:solidFill>
                  <a:schemeClr val="accent2"/>
                </a:solidFill>
                <a:latin typeface="Calibri"/>
                <a:ea typeface="Calibri"/>
                <a:cs typeface="Calibri"/>
                <a:sym typeface="Calibri"/>
              </a:rPr>
              <a:t>After consulting with staff, parents and governors, we have agreed that at SAS primary-aged pupils should not have smartphones. </a:t>
            </a:r>
            <a:endParaRPr>
              <a:solidFill>
                <a:schemeClr val="accent2"/>
              </a:solidFill>
            </a:endParaRPr>
          </a:p>
          <a:p>
            <a:pPr marL="0" marR="0" lvl="0" indent="0" algn="just" rtl="0">
              <a:spcBef>
                <a:spcPts val="0"/>
              </a:spcBef>
              <a:spcAft>
                <a:spcPts val="0"/>
              </a:spcAft>
              <a:buNone/>
            </a:pPr>
            <a:r>
              <a:rPr lang="en-GB" sz="2600">
                <a:solidFill>
                  <a:schemeClr val="accent2"/>
                </a:solidFill>
                <a:latin typeface="Calibri"/>
                <a:ea typeface="Calibri"/>
                <a:cs typeface="Calibri"/>
                <a:sym typeface="Calibri"/>
              </a:rPr>
              <a:t>Primary-aged pupils should not be on any age-inappropriate social media including WhatsApp, Snapchat, Instagram or TikTok (all have a 13+ age-restriction).</a:t>
            </a:r>
            <a:endParaRPr>
              <a:solidFill>
                <a:schemeClr val="accent2"/>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p:nvPr/>
        </p:nvSpPr>
        <p:spPr>
          <a:xfrm>
            <a:off x="2012950" y="260351"/>
            <a:ext cx="9186862" cy="21698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5400"/>
              <a:buFont typeface="Arial"/>
              <a:buNone/>
            </a:pPr>
            <a:r>
              <a:rPr lang="en-GB" sz="5400" b="1">
                <a:solidFill>
                  <a:srgbClr val="FF0000"/>
                </a:solidFill>
                <a:latin typeface="Calibri"/>
                <a:ea typeface="Calibri"/>
                <a:cs typeface="Calibri"/>
                <a:sym typeface="Calibri"/>
              </a:rPr>
              <a:t>What does this mean for you?</a:t>
            </a:r>
            <a:endParaRPr sz="1000" b="1">
              <a:solidFill>
                <a:srgbClr val="FF0000"/>
              </a:solidFill>
              <a:latin typeface="Calibri"/>
              <a:ea typeface="Calibri"/>
              <a:cs typeface="Calibri"/>
              <a:sym typeface="Calibri"/>
            </a:endParaRPr>
          </a:p>
          <a:p>
            <a:pPr marL="457200" marR="0" lvl="0" indent="-114300" algn="l" rtl="0">
              <a:spcBef>
                <a:spcPts val="2700"/>
              </a:spcBef>
              <a:spcAft>
                <a:spcPts val="0"/>
              </a:spcAft>
              <a:buClr>
                <a:schemeClr val="dk1"/>
              </a:buClr>
              <a:buSzPts val="5400"/>
              <a:buFont typeface="Noto Sans Symbols"/>
              <a:buNone/>
            </a:pPr>
            <a:endParaRPr sz="5400">
              <a:solidFill>
                <a:srgbClr val="000000"/>
              </a:solidFill>
              <a:latin typeface="Calibri"/>
              <a:ea typeface="Calibri"/>
              <a:cs typeface="Calibri"/>
              <a:sym typeface="Calibri"/>
            </a:endParaRPr>
          </a:p>
        </p:txBody>
      </p:sp>
      <p:pic>
        <p:nvPicPr>
          <p:cNvPr id="292" name="Google Shape;292;p22" descr="https://www.denbigh.net/wp-content/uploads/2022/07/Mobile-phone-ban.jpg"/>
          <p:cNvPicPr preferRelativeResize="0"/>
          <p:nvPr/>
        </p:nvPicPr>
        <p:blipFill rotWithShape="1">
          <a:blip r:embed="rId3">
            <a:alphaModFix/>
          </a:blip>
          <a:srcRect l="18067" t="2449" r="24333"/>
          <a:stretch/>
        </p:blipFill>
        <p:spPr>
          <a:xfrm>
            <a:off x="333712" y="2345"/>
            <a:ext cx="1679238" cy="1600200"/>
          </a:xfrm>
          <a:prstGeom prst="rect">
            <a:avLst/>
          </a:prstGeom>
          <a:noFill/>
          <a:ln>
            <a:noFill/>
          </a:ln>
        </p:spPr>
      </p:pic>
      <p:sp>
        <p:nvSpPr>
          <p:cNvPr id="293" name="Google Shape;293;p22"/>
          <p:cNvSpPr/>
          <p:nvPr/>
        </p:nvSpPr>
        <p:spPr>
          <a:xfrm>
            <a:off x="59392" y="1602545"/>
            <a:ext cx="1181100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accent2"/>
                </a:solidFill>
                <a:latin typeface="Calibri"/>
                <a:ea typeface="Calibri"/>
                <a:cs typeface="Calibri"/>
                <a:sym typeface="Calibri"/>
              </a:rPr>
              <a:t>From September 2025, no SAS child will be able to bring a smartphone to school when they walk to and from school. </a:t>
            </a:r>
            <a:r>
              <a:rPr lang="en-GB" sz="2200" dirty="0">
                <a:solidFill>
                  <a:schemeClr val="accent2"/>
                </a:solidFill>
                <a:latin typeface="Calibri"/>
                <a:ea typeface="Calibri"/>
                <a:cs typeface="Calibri"/>
                <a:sym typeface="Calibri"/>
              </a:rPr>
              <a:t>From September 2024, only our current Year 6 pupils who walk to and from school by themselves have been allowed to bring smartphones (as this was already allowed for them last year).</a:t>
            </a:r>
            <a:endParaRPr dirty="0">
              <a:solidFill>
                <a:schemeClr val="accent2"/>
              </a:solidFill>
            </a:endParaRPr>
          </a:p>
          <a:p>
            <a:pPr marL="0" marR="0" lvl="0" indent="0" algn="l" rtl="0">
              <a:spcBef>
                <a:spcPts val="0"/>
              </a:spcBef>
              <a:spcAft>
                <a:spcPts val="0"/>
              </a:spcAft>
              <a:buNone/>
            </a:pPr>
            <a:r>
              <a:rPr lang="en-GB" sz="2200" dirty="0">
                <a:solidFill>
                  <a:schemeClr val="accent2"/>
                </a:solidFill>
                <a:latin typeface="Calibri"/>
                <a:ea typeface="Calibri"/>
                <a:cs typeface="Calibri"/>
                <a:sym typeface="Calibri"/>
              </a:rPr>
              <a:t>Year 5 and 6 children who walk to and from school by themselves can, if parents wish, bring a tracker or an old-fashioned phone which does not connect to the internet </a:t>
            </a:r>
            <a:r>
              <a:rPr lang="en-GB" sz="2200" dirty="0" err="1">
                <a:solidFill>
                  <a:schemeClr val="accent2"/>
                </a:solidFill>
                <a:latin typeface="Calibri"/>
                <a:ea typeface="Calibri"/>
                <a:cs typeface="Calibri"/>
                <a:sym typeface="Calibri"/>
              </a:rPr>
              <a:t>eg</a:t>
            </a:r>
            <a:r>
              <a:rPr lang="en-GB" sz="2200" dirty="0">
                <a:solidFill>
                  <a:schemeClr val="accent2"/>
                </a:solidFill>
                <a:latin typeface="Calibri"/>
                <a:ea typeface="Calibri"/>
                <a:cs typeface="Calibri"/>
                <a:sym typeface="Calibri"/>
              </a:rPr>
              <a:t> a Nokia.</a:t>
            </a:r>
            <a:endParaRPr dirty="0">
              <a:solidFill>
                <a:schemeClr val="accent2"/>
              </a:solidFill>
            </a:endParaRPr>
          </a:p>
          <a:p>
            <a:pPr marL="0" marR="0" lvl="0" indent="0" algn="l" rtl="0">
              <a:spcBef>
                <a:spcPts val="0"/>
              </a:spcBef>
              <a:spcAft>
                <a:spcPts val="0"/>
              </a:spcAft>
              <a:buNone/>
            </a:pPr>
            <a:r>
              <a:rPr lang="en-GB" sz="2200" dirty="0">
                <a:solidFill>
                  <a:schemeClr val="accent2"/>
                </a:solidFill>
                <a:latin typeface="Calibri"/>
                <a:ea typeface="Calibri"/>
                <a:cs typeface="Calibri"/>
                <a:sym typeface="Calibri"/>
              </a:rPr>
              <a:t>All phones must be handed into the class teacher at the start of the day and will be returned at the end of the day.</a:t>
            </a:r>
            <a:endParaRPr dirty="0">
              <a:solidFill>
                <a:schemeClr val="accent2"/>
              </a:solidFill>
            </a:endParaRPr>
          </a:p>
          <a:p>
            <a:pPr marL="0" marR="0" lvl="0" indent="0" algn="l" rtl="0">
              <a:spcBef>
                <a:spcPts val="0"/>
              </a:spcBef>
              <a:spcAft>
                <a:spcPts val="0"/>
              </a:spcAft>
              <a:buNone/>
            </a:pPr>
            <a:r>
              <a:rPr lang="en-GB" sz="2200" b="1" dirty="0">
                <a:solidFill>
                  <a:schemeClr val="accent2"/>
                </a:solidFill>
                <a:latin typeface="Calibri"/>
                <a:ea typeface="Calibri"/>
                <a:cs typeface="Calibri"/>
                <a:sym typeface="Calibri"/>
              </a:rPr>
              <a:t>We ask parents not to buy their child a smartphone while in primary school. We ask that parents do not allow their child to access age-inappropriate social media and join WhatsApp groups.</a:t>
            </a:r>
            <a:endParaRPr dirty="0">
              <a:solidFill>
                <a:schemeClr val="accent2"/>
              </a:solidFill>
            </a:endParaRPr>
          </a:p>
          <a:p>
            <a:pPr marL="0" marR="0" lvl="0" indent="0" algn="l" rtl="0">
              <a:spcBef>
                <a:spcPts val="0"/>
              </a:spcBef>
              <a:spcAft>
                <a:spcPts val="0"/>
              </a:spcAft>
              <a:buNone/>
            </a:pPr>
            <a:endParaRPr sz="2200" dirty="0">
              <a:solidFill>
                <a:schemeClr val="accent2"/>
              </a:solidFill>
              <a:latin typeface="Calibri"/>
              <a:ea typeface="Calibri"/>
              <a:cs typeface="Calibri"/>
              <a:sym typeface="Calibri"/>
            </a:endParaRPr>
          </a:p>
          <a:p>
            <a:pPr marL="0" marR="0" lvl="0" indent="0" algn="l" rtl="0">
              <a:spcBef>
                <a:spcPts val="0"/>
              </a:spcBef>
              <a:spcAft>
                <a:spcPts val="0"/>
              </a:spcAft>
              <a:buNone/>
            </a:pPr>
            <a:r>
              <a:rPr lang="en-GB" sz="2200" b="1" dirty="0">
                <a:solidFill>
                  <a:schemeClr val="accent2"/>
                </a:solidFill>
                <a:latin typeface="Calibri"/>
                <a:ea typeface="Calibri"/>
                <a:cs typeface="Calibri"/>
                <a:sym typeface="Calibri"/>
              </a:rPr>
              <a:t>Parents on school grounds are not allowed to use mobile phones unless outside the school gates. This is a safeguarding issue. It also sends a message to our children that they are more important than our phones and sets a positive example.</a:t>
            </a:r>
            <a:endParaRPr dirty="0">
              <a:solidFill>
                <a:schemeClr val="accent2"/>
              </a:solidFil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p:nvPr/>
        </p:nvSpPr>
        <p:spPr>
          <a:xfrm>
            <a:off x="379412" y="685800"/>
            <a:ext cx="10591800" cy="5109051"/>
          </a:xfrm>
          <a:prstGeom prst="rect">
            <a:avLst/>
          </a:prstGeom>
          <a:noFill/>
          <a:ln>
            <a:noFill/>
          </a:ln>
        </p:spPr>
        <p:txBody>
          <a:bodyPr spcFirstLastPara="1" wrap="square" lIns="91425" tIns="45700" rIns="91425" bIns="45700" anchor="t" anchorCtr="0">
            <a:spAutoFit/>
          </a:bodyPr>
          <a:lstStyle/>
          <a:p>
            <a:pPr marL="225425" marR="0" lvl="0" indent="1588" algn="ctr" rtl="0">
              <a:spcBef>
                <a:spcPts val="0"/>
              </a:spcBef>
              <a:spcAft>
                <a:spcPts val="0"/>
              </a:spcAft>
              <a:buNone/>
            </a:pPr>
            <a:r>
              <a:rPr lang="en-GB" sz="3200" dirty="0">
                <a:solidFill>
                  <a:srgbClr val="FF0000"/>
                </a:solidFill>
                <a:latin typeface="Calibri"/>
                <a:ea typeface="Calibri"/>
                <a:cs typeface="Calibri"/>
                <a:sym typeface="Calibri"/>
              </a:rPr>
              <a:t>Parent Helpers </a:t>
            </a:r>
            <a:r>
              <a:rPr lang="en-GB" sz="3200" dirty="0">
                <a:solidFill>
                  <a:srgbClr val="FF0000"/>
                </a:solidFill>
                <a:highlight>
                  <a:srgbClr val="FFFF00"/>
                </a:highlight>
                <a:latin typeface="Calibri"/>
                <a:ea typeface="Calibri"/>
                <a:cs typeface="Calibri"/>
                <a:sym typeface="Calibri"/>
              </a:rPr>
              <a:t>(and other adults)</a:t>
            </a:r>
            <a:endParaRPr sz="3200" dirty="0">
              <a:highlight>
                <a:srgbClr val="FFFF00"/>
              </a:highlight>
            </a:endParaRPr>
          </a:p>
          <a:p>
            <a:pPr marL="225425" marR="0" lvl="0" indent="1588" algn="l" rtl="0">
              <a:spcBef>
                <a:spcPts val="0"/>
              </a:spcBef>
              <a:spcAft>
                <a:spcPts val="0"/>
              </a:spcAft>
              <a:buNone/>
            </a:pPr>
            <a:endParaRPr sz="1800" b="1" u="sng" dirty="0">
              <a:solidFill>
                <a:schemeClr val="dk1"/>
              </a:solidFill>
              <a:latin typeface="Calibri"/>
              <a:ea typeface="Calibri"/>
              <a:cs typeface="Calibri"/>
              <a:sym typeface="Calibri"/>
            </a:endParaRPr>
          </a:p>
          <a:p>
            <a:pPr marL="225425" marR="0" lvl="0" indent="1588" algn="l" rtl="0">
              <a:spcBef>
                <a:spcPts val="0"/>
              </a:spcBef>
              <a:spcAft>
                <a:spcPts val="0"/>
              </a:spcAft>
              <a:buNone/>
            </a:pPr>
            <a:r>
              <a:rPr lang="en-GB" sz="2800" dirty="0">
                <a:solidFill>
                  <a:srgbClr val="00B050"/>
                </a:solidFill>
                <a:latin typeface="Calibri"/>
                <a:ea typeface="Calibri"/>
                <a:cs typeface="Calibri"/>
                <a:sym typeface="Calibri"/>
              </a:rPr>
              <a:t>The support of parents is of enormous benefit to the children, and we warmly welcome it. </a:t>
            </a:r>
            <a:endParaRPr dirty="0"/>
          </a:p>
          <a:p>
            <a:pPr marL="225425" marR="0" lvl="0" indent="1588" algn="l" rtl="0">
              <a:spcBef>
                <a:spcPts val="0"/>
              </a:spcBef>
              <a:spcAft>
                <a:spcPts val="0"/>
              </a:spcAft>
              <a:buNone/>
            </a:pPr>
            <a:endParaRPr sz="2800" dirty="0">
              <a:solidFill>
                <a:srgbClr val="00B050"/>
              </a:solidFill>
              <a:latin typeface="Calibri"/>
              <a:ea typeface="Calibri"/>
              <a:cs typeface="Calibri"/>
              <a:sym typeface="Calibri"/>
            </a:endParaRPr>
          </a:p>
          <a:p>
            <a:pPr marL="225425" marR="0" lvl="0" indent="1588" algn="l" rtl="0">
              <a:spcBef>
                <a:spcPts val="0"/>
              </a:spcBef>
              <a:spcAft>
                <a:spcPts val="0"/>
              </a:spcAft>
              <a:buNone/>
            </a:pPr>
            <a:r>
              <a:rPr lang="en-GB" sz="2800" dirty="0">
                <a:solidFill>
                  <a:srgbClr val="00B050"/>
                </a:solidFill>
                <a:latin typeface="Calibri"/>
                <a:ea typeface="Calibri"/>
                <a:cs typeface="Calibri"/>
                <a:sym typeface="Calibri"/>
              </a:rPr>
              <a:t>We can now invite parent volunteers back to help in school. If you are interested in becoming a volunteer, please notify the office and further information will follow. </a:t>
            </a:r>
            <a:endParaRPr dirty="0"/>
          </a:p>
          <a:p>
            <a:pPr marL="225425" marR="0" lvl="0" indent="1588" algn="l" rtl="0">
              <a:spcBef>
                <a:spcPts val="0"/>
              </a:spcBef>
              <a:spcAft>
                <a:spcPts val="0"/>
              </a:spcAft>
              <a:buNone/>
            </a:pPr>
            <a:endParaRPr sz="2800" i="1" dirty="0">
              <a:solidFill>
                <a:srgbClr val="00B050"/>
              </a:solidFill>
              <a:latin typeface="Calibri"/>
              <a:ea typeface="Calibri"/>
              <a:cs typeface="Calibri"/>
              <a:sym typeface="Calibri"/>
            </a:endParaRPr>
          </a:p>
          <a:p>
            <a:pPr marL="225425" marR="0" lvl="0" indent="1588" algn="l" rtl="0">
              <a:spcBef>
                <a:spcPts val="0"/>
              </a:spcBef>
              <a:spcAft>
                <a:spcPts val="0"/>
              </a:spcAft>
              <a:buNone/>
            </a:pPr>
            <a:r>
              <a:rPr lang="en-GB" sz="2800" i="1" dirty="0">
                <a:solidFill>
                  <a:srgbClr val="00B050"/>
                </a:solidFill>
                <a:latin typeface="Calibri"/>
                <a:ea typeface="Calibri"/>
                <a:cs typeface="Calibri"/>
                <a:sym typeface="Calibri"/>
              </a:rPr>
              <a:t>(Please note that in line with Hertfordshire County Council, all parents working in school will be asked to apply for police clearance.)</a:t>
            </a:r>
            <a:endParaRPr dirty="0"/>
          </a:p>
          <a:p>
            <a:pPr marL="225425" marR="0" lvl="0" indent="0" algn="l" rtl="0">
              <a:spcBef>
                <a:spcPts val="0"/>
              </a:spcBef>
              <a:spcAft>
                <a:spcPts val="0"/>
              </a:spcAft>
              <a:buNone/>
            </a:pPr>
            <a:endParaRPr sz="2400" i="1" dirty="0">
              <a:solidFill>
                <a:schemeClr val="dk1"/>
              </a:solidFill>
              <a:latin typeface="Calibri"/>
              <a:ea typeface="Calibri"/>
              <a:cs typeface="Calibri"/>
              <a:sym typeface="Calibri"/>
            </a:endParaRPr>
          </a:p>
        </p:txBody>
      </p:sp>
      <p:pic>
        <p:nvPicPr>
          <p:cNvPr id="300" name="Google Shape;300;p23" descr="2,829 Parent Teacher Illustrations &amp;amp; Clip Art - iStock"/>
          <p:cNvPicPr preferRelativeResize="0"/>
          <p:nvPr/>
        </p:nvPicPr>
        <p:blipFill rotWithShape="1">
          <a:blip r:embed="rId3">
            <a:alphaModFix/>
          </a:blip>
          <a:srcRect/>
          <a:stretch/>
        </p:blipFill>
        <p:spPr>
          <a:xfrm>
            <a:off x="9218612" y="228600"/>
            <a:ext cx="2089150" cy="1377950"/>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4"/>
          <p:cNvSpPr txBox="1"/>
          <p:nvPr/>
        </p:nvSpPr>
        <p:spPr>
          <a:xfrm>
            <a:off x="379412" y="685800"/>
            <a:ext cx="10591800" cy="4801314"/>
          </a:xfrm>
          <a:prstGeom prst="rect">
            <a:avLst/>
          </a:prstGeom>
          <a:noFill/>
          <a:ln>
            <a:noFill/>
          </a:ln>
        </p:spPr>
        <p:txBody>
          <a:bodyPr spcFirstLastPara="1" wrap="square" lIns="91425" tIns="45700" rIns="91425" bIns="45700" anchor="t" anchorCtr="0">
            <a:spAutoFit/>
          </a:bodyPr>
          <a:lstStyle/>
          <a:p>
            <a:pPr marL="225425" marR="0" lvl="0" indent="1588" algn="ctr" rtl="0">
              <a:spcBef>
                <a:spcPts val="0"/>
              </a:spcBef>
              <a:spcAft>
                <a:spcPts val="0"/>
              </a:spcAft>
              <a:buNone/>
            </a:pPr>
            <a:r>
              <a:rPr lang="en-GB" sz="4400" b="1">
                <a:solidFill>
                  <a:srgbClr val="FF0000"/>
                </a:solidFill>
                <a:latin typeface="Cambria"/>
                <a:ea typeface="Cambria"/>
                <a:cs typeface="Cambria"/>
                <a:sym typeface="Cambria"/>
              </a:rPr>
              <a:t>PTA </a:t>
            </a:r>
            <a:endParaRPr/>
          </a:p>
          <a:p>
            <a:pPr marL="225425" marR="0" lvl="0" indent="1588" algn="ctr" rtl="0">
              <a:spcBef>
                <a:spcPts val="0"/>
              </a:spcBef>
              <a:spcAft>
                <a:spcPts val="0"/>
              </a:spcAft>
              <a:buNone/>
            </a:pPr>
            <a:r>
              <a:rPr lang="en-GB" sz="2400">
                <a:solidFill>
                  <a:srgbClr val="FF0000"/>
                </a:solidFill>
                <a:latin typeface="Cambria"/>
                <a:ea typeface="Cambria"/>
                <a:cs typeface="Cambria"/>
                <a:sym typeface="Cambria"/>
              </a:rPr>
              <a:t>Parent Teacher Association</a:t>
            </a:r>
            <a:endParaRPr sz="2400">
              <a:solidFill>
                <a:srgbClr val="FF0000"/>
              </a:solidFill>
              <a:latin typeface="Cambria"/>
              <a:ea typeface="Cambria"/>
              <a:cs typeface="Cambria"/>
              <a:sym typeface="Cambria"/>
            </a:endParaRPr>
          </a:p>
          <a:p>
            <a:pPr marL="225425" marR="0" lvl="0" indent="1588" algn="l" rtl="0">
              <a:spcBef>
                <a:spcPts val="0"/>
              </a:spcBef>
              <a:spcAft>
                <a:spcPts val="0"/>
              </a:spcAft>
              <a:buNone/>
            </a:pPr>
            <a:endParaRPr sz="1800" b="1" u="sng">
              <a:solidFill>
                <a:schemeClr val="dk1"/>
              </a:solidFill>
              <a:latin typeface="Calibri"/>
              <a:ea typeface="Calibri"/>
              <a:cs typeface="Calibri"/>
              <a:sym typeface="Calibri"/>
            </a:endParaRPr>
          </a:p>
          <a:p>
            <a:pPr marL="225425" marR="0" lvl="0" indent="1588" algn="ctr" rtl="0">
              <a:spcBef>
                <a:spcPts val="0"/>
              </a:spcBef>
              <a:spcAft>
                <a:spcPts val="0"/>
              </a:spcAft>
              <a:buNone/>
            </a:pPr>
            <a:r>
              <a:rPr lang="en-GB" sz="2800">
                <a:solidFill>
                  <a:srgbClr val="00B050"/>
                </a:solidFill>
                <a:latin typeface="Cambria"/>
                <a:ea typeface="Cambria"/>
                <a:cs typeface="Cambria"/>
                <a:sym typeface="Cambria"/>
              </a:rPr>
              <a:t>SSAS's PTA organize events to raise money for our school.</a:t>
            </a:r>
            <a:endParaRPr/>
          </a:p>
          <a:p>
            <a:pPr marL="225425" marR="0" lvl="0" indent="1588" algn="ctr" rtl="0">
              <a:spcBef>
                <a:spcPts val="0"/>
              </a:spcBef>
              <a:spcAft>
                <a:spcPts val="0"/>
              </a:spcAft>
              <a:buNone/>
            </a:pPr>
            <a:r>
              <a:rPr lang="en-GB" sz="2800">
                <a:solidFill>
                  <a:srgbClr val="00B050"/>
                </a:solidFill>
                <a:latin typeface="Cambria"/>
                <a:ea typeface="Cambria"/>
                <a:cs typeface="Cambria"/>
                <a:sym typeface="Cambria"/>
              </a:rPr>
              <a:t>During the last academic year the PTA raised over £28,000! Money raised by the PTA helped to fund new phonics reading books for EYFS/KS1, an environmental tutor, anti-bullying workshops, a swimming coach and much more. </a:t>
            </a:r>
            <a:endParaRPr sz="2800">
              <a:solidFill>
                <a:srgbClr val="00B050"/>
              </a:solidFill>
              <a:latin typeface="Calibri"/>
              <a:ea typeface="Calibri"/>
              <a:cs typeface="Calibri"/>
              <a:sym typeface="Calibri"/>
            </a:endParaRPr>
          </a:p>
          <a:p>
            <a:pPr marL="225425" marR="0" lvl="0" indent="1588" algn="ctr" rtl="0">
              <a:spcBef>
                <a:spcPts val="0"/>
              </a:spcBef>
              <a:spcAft>
                <a:spcPts val="0"/>
              </a:spcAft>
              <a:buNone/>
            </a:pPr>
            <a:r>
              <a:rPr lang="en-GB" sz="2800">
                <a:solidFill>
                  <a:srgbClr val="00B050"/>
                </a:solidFill>
                <a:latin typeface="Cambria"/>
                <a:ea typeface="Cambria"/>
                <a:cs typeface="Cambria"/>
                <a:sym typeface="Cambria"/>
              </a:rPr>
              <a:t>But.. we need you!</a:t>
            </a:r>
            <a:endParaRPr/>
          </a:p>
          <a:p>
            <a:pPr marL="225425" marR="0" lvl="0" indent="1588" algn="ctr" rtl="0">
              <a:spcBef>
                <a:spcPts val="0"/>
              </a:spcBef>
              <a:spcAft>
                <a:spcPts val="0"/>
              </a:spcAft>
              <a:buNone/>
            </a:pPr>
            <a:r>
              <a:rPr lang="en-GB" sz="2800">
                <a:solidFill>
                  <a:srgbClr val="00B050"/>
                </a:solidFill>
                <a:latin typeface="Cambria"/>
                <a:ea typeface="Cambria"/>
                <a:cs typeface="Cambria"/>
                <a:sym typeface="Cambria"/>
              </a:rPr>
              <a:t>Please join us for the PTA's AGM is on the 17th October 7pm. </a:t>
            </a:r>
            <a:endParaRPr/>
          </a:p>
          <a:p>
            <a:pPr marL="225425" marR="0" lvl="0" indent="0" algn="l" rtl="0">
              <a:spcBef>
                <a:spcPts val="0"/>
              </a:spcBef>
              <a:spcAft>
                <a:spcPts val="0"/>
              </a:spcAft>
              <a:buNone/>
            </a:pPr>
            <a:endParaRPr sz="2400" i="1">
              <a:solidFill>
                <a:schemeClr val="dk1"/>
              </a:solidFill>
              <a:latin typeface="Calibri"/>
              <a:ea typeface="Calibri"/>
              <a:cs typeface="Calibri"/>
              <a:sym typeface="Calibri"/>
            </a:endParaRPr>
          </a:p>
        </p:txBody>
      </p:sp>
      <p:pic>
        <p:nvPicPr>
          <p:cNvPr id="307" name="Google Shape;307;p24"/>
          <p:cNvPicPr preferRelativeResize="0"/>
          <p:nvPr/>
        </p:nvPicPr>
        <p:blipFill rotWithShape="1">
          <a:blip r:embed="rId3">
            <a:alphaModFix/>
          </a:blip>
          <a:srcRect/>
          <a:stretch/>
        </p:blipFill>
        <p:spPr>
          <a:xfrm>
            <a:off x="531812" y="5487114"/>
            <a:ext cx="3810330" cy="499915"/>
          </a:xfrm>
          <a:prstGeom prst="rect">
            <a:avLst/>
          </a:prstGeom>
          <a:noFill/>
          <a:ln>
            <a:noFill/>
          </a:ln>
        </p:spPr>
      </p:pic>
      <p:sp>
        <p:nvSpPr>
          <p:cNvPr id="308" name="Google Shape;308;p24"/>
          <p:cNvSpPr txBox="1"/>
          <p:nvPr/>
        </p:nvSpPr>
        <p:spPr>
          <a:xfrm>
            <a:off x="5027612" y="5453067"/>
            <a:ext cx="4434840" cy="492443"/>
          </a:xfrm>
          <a:prstGeom prst="rect">
            <a:avLst/>
          </a:prstGeom>
          <a:noFill/>
          <a:ln>
            <a:noFill/>
          </a:ln>
        </p:spPr>
        <p:txBody>
          <a:bodyPr spcFirstLastPara="1" wrap="square" lIns="0" tIns="0" rIns="0" bIns="0" anchor="t" anchorCtr="0">
            <a:spAutoFit/>
          </a:bodyPr>
          <a:lstStyle/>
          <a:p>
            <a:pPr marL="12700" marR="5080" lvl="0" indent="0" algn="ctr" rtl="0">
              <a:lnSpc>
                <a:spcPct val="100000"/>
              </a:lnSpc>
              <a:spcBef>
                <a:spcPts val="0"/>
              </a:spcBef>
              <a:spcAft>
                <a:spcPts val="0"/>
              </a:spcAft>
              <a:buNone/>
            </a:pPr>
            <a:r>
              <a:rPr lang="en-GB" sz="1600" b="1">
                <a:solidFill>
                  <a:srgbClr val="FFFFFF"/>
                </a:solidFill>
                <a:latin typeface="Arial Narrow"/>
                <a:ea typeface="Arial Narrow"/>
                <a:cs typeface="Arial Narrow"/>
                <a:sym typeface="Arial Narrow"/>
              </a:rPr>
              <a:t>Email: </a:t>
            </a:r>
            <a:r>
              <a:rPr lang="en-GB" sz="1600" b="1" u="sng">
                <a:solidFill>
                  <a:srgbClr val="FFFFFF"/>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ssaspta@gmail.com</a:t>
            </a:r>
            <a:endParaRPr sz="1600">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None/>
            </a:pPr>
            <a:r>
              <a:rPr lang="en-GB" sz="1600" b="1">
                <a:solidFill>
                  <a:srgbClr val="00B050"/>
                </a:solidFill>
                <a:latin typeface="Arial Narrow"/>
                <a:ea typeface="Arial Narrow"/>
                <a:cs typeface="Arial Narrow"/>
                <a:sym typeface="Arial Narrow"/>
              </a:rPr>
              <a:t>Or drop us a note into the school office.</a:t>
            </a:r>
            <a:endParaRPr sz="1600">
              <a:solidFill>
                <a:srgbClr val="00B050"/>
              </a:solidFill>
              <a:latin typeface="Arial Narrow"/>
              <a:ea typeface="Arial Narrow"/>
              <a:cs typeface="Arial Narrow"/>
              <a:sym typeface="Arial Narrow"/>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5"/>
          <p:cNvSpPr txBox="1"/>
          <p:nvPr/>
        </p:nvSpPr>
        <p:spPr>
          <a:xfrm>
            <a:off x="608012" y="1219200"/>
            <a:ext cx="6324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FF0000"/>
                </a:solidFill>
                <a:latin typeface="Arial Black"/>
                <a:ea typeface="Arial Black"/>
                <a:cs typeface="Arial Black"/>
                <a:sym typeface="Arial Black"/>
              </a:rPr>
              <a:t>DATES FOR YOUR DIARY</a:t>
            </a: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txBox="1">
            <a:spLocks noGrp="1"/>
          </p:cNvSpPr>
          <p:nvPr>
            <p:ph type="title"/>
          </p:nvPr>
        </p:nvSpPr>
        <p:spPr>
          <a:xfrm>
            <a:off x="2741612" y="228600"/>
            <a:ext cx="6348413" cy="1320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0000"/>
              </a:buClr>
              <a:buSzPts val="6000"/>
              <a:buFont typeface="Calibri"/>
              <a:buNone/>
            </a:pPr>
            <a:r>
              <a:rPr lang="en-GB" sz="6000">
                <a:solidFill>
                  <a:srgbClr val="FF0000"/>
                </a:solidFill>
                <a:latin typeface="Calibri"/>
                <a:ea typeface="Calibri"/>
                <a:cs typeface="Calibri"/>
                <a:sym typeface="Calibri"/>
              </a:rPr>
              <a:t>Any Questions?</a:t>
            </a:r>
            <a:endParaRPr/>
          </a:p>
        </p:txBody>
      </p:sp>
      <p:sp>
        <p:nvSpPr>
          <p:cNvPr id="319" name="Google Shape;319;p26"/>
          <p:cNvSpPr txBox="1">
            <a:spLocks noGrp="1"/>
          </p:cNvSpPr>
          <p:nvPr>
            <p:ph type="body" idx="1"/>
          </p:nvPr>
        </p:nvSpPr>
        <p:spPr>
          <a:xfrm>
            <a:off x="1428749" y="2286000"/>
            <a:ext cx="9331325" cy="4824412"/>
          </a:xfrm>
          <a:prstGeom prst="rect">
            <a:avLst/>
          </a:prstGeom>
          <a:noFill/>
          <a:ln>
            <a:noFill/>
          </a:ln>
        </p:spPr>
        <p:txBody>
          <a:bodyPr spcFirstLastPara="1" wrap="square" lIns="0" tIns="45700" rIns="0" bIns="45700" anchor="t" anchorCtr="0">
            <a:normAutofit/>
          </a:bodyPr>
          <a:lstStyle/>
          <a:p>
            <a:pPr marL="68263" lvl="0" indent="0" algn="l" rtl="0">
              <a:lnSpc>
                <a:spcPct val="90000"/>
              </a:lnSpc>
              <a:spcBef>
                <a:spcPts val="0"/>
              </a:spcBef>
              <a:spcAft>
                <a:spcPts val="0"/>
              </a:spcAft>
              <a:buSzPts val="2800"/>
              <a:buNone/>
            </a:pPr>
            <a:r>
              <a:rPr lang="en-GB" sz="2800" b="1">
                <a:solidFill>
                  <a:srgbClr val="00B050"/>
                </a:solidFill>
              </a:rPr>
              <a:t>If you have any further questions after the welcome meeting, please email the office:</a:t>
            </a:r>
            <a:endParaRPr/>
          </a:p>
          <a:p>
            <a:pPr marL="68263" lvl="0" indent="0" algn="ctr" rtl="0">
              <a:lnSpc>
                <a:spcPct val="90000"/>
              </a:lnSpc>
              <a:spcBef>
                <a:spcPts val="1400"/>
              </a:spcBef>
              <a:spcAft>
                <a:spcPts val="0"/>
              </a:spcAft>
              <a:buSzPts val="2800"/>
              <a:buNone/>
            </a:pPr>
            <a:r>
              <a:rPr lang="en-GB" sz="2800" b="1" u="sng">
                <a:solidFill>
                  <a:srgbClr val="00B050"/>
                </a:solidFill>
                <a:hlinkClick r:id="rId3">
                  <a:extLst>
                    <a:ext uri="{A12FA001-AC4F-418D-AE19-62706E023703}">
                      <ahyp:hlinkClr xmlns:ahyp="http://schemas.microsoft.com/office/drawing/2018/hyperlinkcolor" val="tx"/>
                    </a:ext>
                  </a:extLst>
                </a:hlinkClick>
              </a:rPr>
              <a:t>admin@ssas.herts.sch.uk</a:t>
            </a:r>
            <a:endParaRPr sz="2800" b="1">
              <a:solidFill>
                <a:srgbClr val="00B050"/>
              </a:solidFill>
            </a:endParaRPr>
          </a:p>
          <a:p>
            <a:pPr marL="68263" lvl="0" indent="0" algn="ctr" rtl="0">
              <a:lnSpc>
                <a:spcPct val="90000"/>
              </a:lnSpc>
              <a:spcBef>
                <a:spcPts val="1400"/>
              </a:spcBef>
              <a:spcAft>
                <a:spcPts val="0"/>
              </a:spcAft>
              <a:buSzPts val="2800"/>
              <a:buNone/>
            </a:pPr>
            <a:r>
              <a:rPr lang="en-GB" sz="2800" b="1">
                <a:solidFill>
                  <a:srgbClr val="00B050"/>
                </a:solidFill>
              </a:rPr>
              <a:t>We will try to get back to you as soon as possible.</a:t>
            </a:r>
            <a:endParaRPr/>
          </a:p>
          <a:p>
            <a:pPr marL="68263" lvl="0" indent="0" algn="l" rtl="0">
              <a:lnSpc>
                <a:spcPct val="90000"/>
              </a:lnSpc>
              <a:spcBef>
                <a:spcPts val="1400"/>
              </a:spcBef>
              <a:spcAft>
                <a:spcPts val="0"/>
              </a:spcAft>
              <a:buSzPts val="2800"/>
              <a:buNone/>
            </a:pPr>
            <a:endParaRPr sz="2800" b="1"/>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7" descr="Colorful autumn leaves border - Stock Photo , #spon, #leaves, #autumn ..."/>
          <p:cNvPicPr preferRelativeResize="0"/>
          <p:nvPr/>
        </p:nvPicPr>
        <p:blipFill rotWithShape="1">
          <a:blip r:embed="rId3">
            <a:alphaModFix/>
          </a:blip>
          <a:srcRect/>
          <a:stretch/>
        </p:blipFill>
        <p:spPr>
          <a:xfrm>
            <a:off x="2083" y="-228600"/>
            <a:ext cx="12186741" cy="7086600"/>
          </a:xfrm>
          <a:prstGeom prst="rect">
            <a:avLst/>
          </a:prstGeom>
          <a:noFill/>
          <a:ln>
            <a:noFill/>
          </a:ln>
        </p:spPr>
      </p:pic>
      <p:sp>
        <p:nvSpPr>
          <p:cNvPr id="325" name="Google Shape;325;p27"/>
          <p:cNvSpPr txBox="1"/>
          <p:nvPr/>
        </p:nvSpPr>
        <p:spPr>
          <a:xfrm>
            <a:off x="1065212" y="1752600"/>
            <a:ext cx="10439400" cy="29546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a:solidFill>
                  <a:srgbClr val="FF0000"/>
                </a:solidFill>
                <a:latin typeface="Calibri"/>
                <a:ea typeface="Calibri"/>
                <a:cs typeface="Calibri"/>
                <a:sym typeface="Calibri"/>
              </a:rPr>
              <a:t>Thank you for your support.</a:t>
            </a:r>
            <a:endParaRPr/>
          </a:p>
          <a:p>
            <a:pPr marL="0" marR="0" lvl="0" indent="0" algn="ctr" rtl="0">
              <a:spcBef>
                <a:spcPts val="0"/>
              </a:spcBef>
              <a:spcAft>
                <a:spcPts val="0"/>
              </a:spcAft>
              <a:buNone/>
            </a:pPr>
            <a:r>
              <a:rPr lang="en-GB" sz="4000">
                <a:solidFill>
                  <a:srgbClr val="00B050"/>
                </a:solidFill>
                <a:latin typeface="Calibri"/>
                <a:ea typeface="Calibri"/>
                <a:cs typeface="Calibri"/>
                <a:sym typeface="Calibri"/>
              </a:rPr>
              <a:t>We hope that you found this information useful. We are very much looking forward to getting to know your families and children this year.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p:nvPr/>
        </p:nvSpPr>
        <p:spPr>
          <a:xfrm>
            <a:off x="2039992" y="533400"/>
            <a:ext cx="8001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00B050"/>
                </a:solidFill>
                <a:latin typeface="Calibri"/>
                <a:ea typeface="Calibri"/>
                <a:cs typeface="Calibri"/>
                <a:sym typeface="Calibri"/>
              </a:rPr>
              <a:t>Our Mission Statement</a:t>
            </a:r>
            <a:endParaRPr sz="5400">
              <a:solidFill>
                <a:srgbClr val="00B050"/>
              </a:solidFill>
              <a:latin typeface="Cambria"/>
              <a:ea typeface="Cambria"/>
              <a:cs typeface="Cambria"/>
              <a:sym typeface="Cambria"/>
            </a:endParaRPr>
          </a:p>
        </p:txBody>
      </p:sp>
      <p:sp>
        <p:nvSpPr>
          <p:cNvPr id="126" name="Google Shape;126;p3" descr="Cross Heart Tree Landscape Background Vector Abstract Christianity Concept  Royalty Free SVG, Cliparts, Vectors, And Stock Illustration. Image 51074517."/>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7" name="Google Shape;127;p3"/>
          <p:cNvPicPr preferRelativeResize="0"/>
          <p:nvPr/>
        </p:nvPicPr>
        <p:blipFill rotWithShape="1">
          <a:blip r:embed="rId3">
            <a:alphaModFix/>
          </a:blip>
          <a:srcRect/>
          <a:stretch/>
        </p:blipFill>
        <p:spPr>
          <a:xfrm>
            <a:off x="2208212" y="2057400"/>
            <a:ext cx="7664561" cy="381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989012" y="519438"/>
            <a:ext cx="5014315" cy="5576561"/>
          </a:xfrm>
          <a:prstGeom prst="rect">
            <a:avLst/>
          </a:prstGeom>
          <a:noFill/>
          <a:ln>
            <a:noFill/>
          </a:ln>
        </p:spPr>
      </p:pic>
      <p:pic>
        <p:nvPicPr>
          <p:cNvPr id="133" name="Google Shape;133;p4" descr="Image preview"/>
          <p:cNvPicPr preferRelativeResize="0"/>
          <p:nvPr/>
        </p:nvPicPr>
        <p:blipFill rotWithShape="1">
          <a:blip r:embed="rId4">
            <a:alphaModFix/>
          </a:blip>
          <a:srcRect/>
          <a:stretch/>
        </p:blipFill>
        <p:spPr>
          <a:xfrm>
            <a:off x="6170612" y="460159"/>
            <a:ext cx="5073358" cy="56358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FF0000"/>
                </a:solidFill>
                <a:latin typeface="Calibri"/>
                <a:ea typeface="Calibri"/>
                <a:cs typeface="Calibri"/>
                <a:sym typeface="Calibri"/>
              </a:rPr>
              <a:t>Our Senior Leadership Team</a:t>
            </a:r>
            <a:endParaRPr sz="5400">
              <a:solidFill>
                <a:srgbClr val="FF0000"/>
              </a:solidFill>
              <a:latin typeface="Cambria"/>
              <a:ea typeface="Cambria"/>
              <a:cs typeface="Cambria"/>
              <a:sym typeface="Cambria"/>
            </a:endParaRPr>
          </a:p>
        </p:txBody>
      </p:sp>
      <p:sp>
        <p:nvSpPr>
          <p:cNvPr id="139" name="Google Shape;139;p5"/>
          <p:cNvSpPr txBox="1"/>
          <p:nvPr/>
        </p:nvSpPr>
        <p:spPr>
          <a:xfrm>
            <a:off x="3232543" y="4613275"/>
            <a:ext cx="2679699"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800"/>
              <a:buFont typeface="Arial"/>
              <a:buNone/>
            </a:pPr>
            <a:r>
              <a:rPr lang="en-GB" sz="2800">
                <a:solidFill>
                  <a:srgbClr val="00B050"/>
                </a:solidFill>
                <a:latin typeface="Calibri"/>
                <a:ea typeface="Calibri"/>
                <a:cs typeface="Calibri"/>
                <a:sym typeface="Calibri"/>
              </a:rPr>
              <a:t> Ms T. Hackett </a:t>
            </a:r>
            <a:endParaRPr/>
          </a:p>
          <a:p>
            <a:pPr marL="0" marR="0" lvl="0" indent="0" algn="ctr" rtl="0">
              <a:spcBef>
                <a:spcPts val="0"/>
              </a:spcBef>
              <a:spcAft>
                <a:spcPts val="0"/>
              </a:spcAft>
              <a:buClr>
                <a:srgbClr val="00B050"/>
              </a:buClr>
              <a:buSzPts val="2800"/>
              <a:buFont typeface="Arial"/>
              <a:buNone/>
            </a:pPr>
            <a:r>
              <a:rPr lang="en-GB" sz="2800">
                <a:solidFill>
                  <a:srgbClr val="00B050"/>
                </a:solidFill>
                <a:latin typeface="Calibri"/>
                <a:ea typeface="Calibri"/>
                <a:cs typeface="Calibri"/>
                <a:sym typeface="Calibri"/>
              </a:rPr>
              <a:t>Head of School</a:t>
            </a:r>
            <a:endParaRPr/>
          </a:p>
        </p:txBody>
      </p:sp>
      <p:sp>
        <p:nvSpPr>
          <p:cNvPr id="140" name="Google Shape;140;p5"/>
          <p:cNvSpPr txBox="1"/>
          <p:nvPr/>
        </p:nvSpPr>
        <p:spPr>
          <a:xfrm>
            <a:off x="9108681" y="4613275"/>
            <a:ext cx="2679699"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Mrs J. Bates Assistant Headteacher</a:t>
            </a:r>
            <a:endParaRPr sz="2600">
              <a:solidFill>
                <a:srgbClr val="00B050"/>
              </a:solidFill>
              <a:latin typeface="Calibri"/>
              <a:ea typeface="Calibri"/>
              <a:cs typeface="Calibri"/>
              <a:sym typeface="Calibri"/>
            </a:endParaRPr>
          </a:p>
        </p:txBody>
      </p:sp>
      <p:pic>
        <p:nvPicPr>
          <p:cNvPr id="141" name="Google Shape;141;p5" descr="https://www.ssas.herts.sch.uk/wp-content/uploads/2021/02/smith.jpg"/>
          <p:cNvPicPr preferRelativeResize="0"/>
          <p:nvPr/>
        </p:nvPicPr>
        <p:blipFill rotWithShape="1">
          <a:blip r:embed="rId3">
            <a:alphaModFix/>
          </a:blip>
          <a:srcRect t="5560" r="8070" b="12116"/>
          <a:stretch/>
        </p:blipFill>
        <p:spPr>
          <a:xfrm>
            <a:off x="6256204" y="1978344"/>
            <a:ext cx="2240930" cy="2580154"/>
          </a:xfrm>
          <a:prstGeom prst="rect">
            <a:avLst/>
          </a:prstGeom>
          <a:noFill/>
          <a:ln>
            <a:noFill/>
          </a:ln>
        </p:spPr>
      </p:pic>
      <p:pic>
        <p:nvPicPr>
          <p:cNvPr id="142" name="Google Shape;142;p5" descr="https://www.ssas.herts.sch.uk/wp-content/uploads/2021/01/hackett-1-e1673015925478-200x250.jpg"/>
          <p:cNvPicPr preferRelativeResize="0"/>
          <p:nvPr/>
        </p:nvPicPr>
        <p:blipFill rotWithShape="1">
          <a:blip r:embed="rId4">
            <a:alphaModFix/>
          </a:blip>
          <a:srcRect/>
          <a:stretch/>
        </p:blipFill>
        <p:spPr>
          <a:xfrm>
            <a:off x="3619892" y="2081463"/>
            <a:ext cx="1905000" cy="2381250"/>
          </a:xfrm>
          <a:prstGeom prst="rect">
            <a:avLst/>
          </a:prstGeom>
          <a:noFill/>
          <a:ln>
            <a:noFill/>
          </a:ln>
        </p:spPr>
      </p:pic>
      <p:sp>
        <p:nvSpPr>
          <p:cNvPr id="143" name="Google Shape;143;p5"/>
          <p:cNvSpPr txBox="1"/>
          <p:nvPr/>
        </p:nvSpPr>
        <p:spPr>
          <a:xfrm>
            <a:off x="294474" y="4613274"/>
            <a:ext cx="2679699" cy="1635125"/>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800"/>
              <a:buFont typeface="Arial"/>
              <a:buNone/>
            </a:pPr>
            <a:r>
              <a:rPr lang="en-GB" sz="2800">
                <a:solidFill>
                  <a:srgbClr val="00B050"/>
                </a:solidFill>
                <a:latin typeface="Calibri"/>
                <a:ea typeface="Calibri"/>
                <a:cs typeface="Calibri"/>
                <a:sym typeface="Calibri"/>
              </a:rPr>
              <a:t> Mrs S Lavelle-Murphy Executive Headteacher </a:t>
            </a:r>
            <a:endParaRPr/>
          </a:p>
        </p:txBody>
      </p:sp>
      <p:sp>
        <p:nvSpPr>
          <p:cNvPr id="144" name="Google Shape;144;p5"/>
          <p:cNvSpPr txBox="1"/>
          <p:nvPr/>
        </p:nvSpPr>
        <p:spPr>
          <a:xfrm>
            <a:off x="6226481" y="4613275"/>
            <a:ext cx="2580284" cy="15240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Mrs C. Smith</a:t>
            </a:r>
            <a:endParaRPr/>
          </a:p>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Senior Assistant Headteacher &amp; SENDCO </a:t>
            </a:r>
            <a:endParaRPr/>
          </a:p>
        </p:txBody>
      </p:sp>
      <p:pic>
        <p:nvPicPr>
          <p:cNvPr id="145" name="Google Shape;145;p5" descr="https://www.ssas.herts.sch.uk/wp-content/uploads/2021/02/bates-250x250.jpg"/>
          <p:cNvPicPr preferRelativeResize="0"/>
          <p:nvPr/>
        </p:nvPicPr>
        <p:blipFill rotWithShape="1">
          <a:blip r:embed="rId5">
            <a:alphaModFix/>
          </a:blip>
          <a:srcRect/>
          <a:stretch/>
        </p:blipFill>
        <p:spPr>
          <a:xfrm>
            <a:off x="9220996" y="2081463"/>
            <a:ext cx="2381250" cy="2381250"/>
          </a:xfrm>
          <a:prstGeom prst="rect">
            <a:avLst/>
          </a:prstGeom>
          <a:noFill/>
          <a:ln>
            <a:noFill/>
          </a:ln>
        </p:spPr>
      </p:pic>
      <p:pic>
        <p:nvPicPr>
          <p:cNvPr id="146" name="Google Shape;146;p5"/>
          <p:cNvPicPr preferRelativeResize="0"/>
          <p:nvPr/>
        </p:nvPicPr>
        <p:blipFill rotWithShape="1">
          <a:blip r:embed="rId6">
            <a:alphaModFix/>
          </a:blip>
          <a:srcRect/>
          <a:stretch/>
        </p:blipFill>
        <p:spPr>
          <a:xfrm>
            <a:off x="427967" y="2244726"/>
            <a:ext cx="2240392" cy="22179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FF0000"/>
                </a:solidFill>
                <a:latin typeface="Calibri"/>
                <a:ea typeface="Calibri"/>
                <a:cs typeface="Calibri"/>
                <a:sym typeface="Calibri"/>
              </a:rPr>
              <a:t>Year  2  Staff</a:t>
            </a:r>
            <a:endParaRPr sz="5400">
              <a:solidFill>
                <a:srgbClr val="FF0000"/>
              </a:solidFill>
              <a:latin typeface="Cambria"/>
              <a:ea typeface="Cambria"/>
              <a:cs typeface="Cambria"/>
              <a:sym typeface="Cambria"/>
            </a:endParaRPr>
          </a:p>
        </p:txBody>
      </p:sp>
      <p:sp>
        <p:nvSpPr>
          <p:cNvPr id="152" name="Google Shape;152;p6"/>
          <p:cNvSpPr txBox="1"/>
          <p:nvPr/>
        </p:nvSpPr>
        <p:spPr>
          <a:xfrm>
            <a:off x="12473098" y="8214418"/>
            <a:ext cx="2004709" cy="103172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800"/>
              <a:buFont typeface="Arial"/>
              <a:buNone/>
            </a:pPr>
            <a:r>
              <a:rPr lang="en-GB" sz="2800">
                <a:solidFill>
                  <a:srgbClr val="00B050"/>
                </a:solidFill>
                <a:latin typeface="Calibri"/>
                <a:ea typeface="Calibri"/>
                <a:cs typeface="Calibri"/>
                <a:sym typeface="Calibri"/>
              </a:rPr>
              <a:t> </a:t>
            </a:r>
            <a:r>
              <a:rPr lang="en-GB" sz="2600">
                <a:solidFill>
                  <a:srgbClr val="00B050"/>
                </a:solidFill>
                <a:latin typeface="Calibri"/>
                <a:ea typeface="Calibri"/>
                <a:cs typeface="Calibri"/>
                <a:sym typeface="Calibri"/>
              </a:rPr>
              <a:t>Mrs C. Smith</a:t>
            </a:r>
            <a:endParaRPr/>
          </a:p>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Assistant Headteacher</a:t>
            </a:r>
            <a:endParaRPr sz="2600">
              <a:solidFill>
                <a:srgbClr val="00B050"/>
              </a:solidFill>
              <a:latin typeface="Calibri"/>
              <a:ea typeface="Calibri"/>
              <a:cs typeface="Calibri"/>
              <a:sym typeface="Calibri"/>
            </a:endParaRPr>
          </a:p>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&amp; SENDCO</a:t>
            </a:r>
            <a:r>
              <a:rPr lang="en-GB" sz="2800">
                <a:solidFill>
                  <a:srgbClr val="00B050"/>
                </a:solidFill>
                <a:latin typeface="Calibri"/>
                <a:ea typeface="Calibri"/>
                <a:cs typeface="Calibri"/>
                <a:sym typeface="Calibri"/>
              </a:rPr>
              <a:t> </a:t>
            </a:r>
            <a:endParaRPr/>
          </a:p>
        </p:txBody>
      </p:sp>
      <p:sp>
        <p:nvSpPr>
          <p:cNvPr id="153" name="Google Shape;153;p6"/>
          <p:cNvSpPr txBox="1"/>
          <p:nvPr/>
        </p:nvSpPr>
        <p:spPr>
          <a:xfrm>
            <a:off x="338999" y="4751648"/>
            <a:ext cx="2056608" cy="1496752"/>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Mrs Rose</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Cherry Class Teacher/</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KS1 Phase Lead</a:t>
            </a:r>
            <a:endParaRPr/>
          </a:p>
        </p:txBody>
      </p:sp>
      <p:sp>
        <p:nvSpPr>
          <p:cNvPr id="154" name="Google Shape;154;p6"/>
          <p:cNvSpPr txBox="1"/>
          <p:nvPr/>
        </p:nvSpPr>
        <p:spPr>
          <a:xfrm>
            <a:off x="4548664" y="4755343"/>
            <a:ext cx="1927967" cy="1486437"/>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Arial"/>
              <a:buNone/>
            </a:pPr>
            <a:endParaRPr sz="2000">
              <a:solidFill>
                <a:srgbClr val="00B050"/>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Arial"/>
              <a:buNone/>
            </a:pPr>
            <a:endParaRPr sz="2000">
              <a:solidFill>
                <a:srgbClr val="00B050"/>
              </a:solidFill>
              <a:latin typeface="Calibri"/>
              <a:ea typeface="Calibri"/>
              <a:cs typeface="Calibri"/>
              <a:sym typeface="Calibri"/>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 Mrs Pham</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Willow Class Teacher</a:t>
            </a:r>
            <a:endParaRPr/>
          </a:p>
          <a:p>
            <a:pPr marL="0" marR="0" lvl="0" indent="0" algn="ctr" rtl="0">
              <a:spcBef>
                <a:spcPts val="0"/>
              </a:spcBef>
              <a:spcAft>
                <a:spcPts val="0"/>
              </a:spcAft>
              <a:buClr>
                <a:schemeClr val="dk1"/>
              </a:buClr>
              <a:buSzPts val="2000"/>
              <a:buFont typeface="Arial"/>
              <a:buNone/>
            </a:pPr>
            <a:endParaRPr sz="2000">
              <a:solidFill>
                <a:srgbClr val="00B050"/>
              </a:solidFill>
              <a:latin typeface="Calibri"/>
              <a:ea typeface="Calibri"/>
              <a:cs typeface="Calibri"/>
              <a:sym typeface="Calibri"/>
            </a:endParaRPr>
          </a:p>
        </p:txBody>
      </p:sp>
      <p:sp>
        <p:nvSpPr>
          <p:cNvPr id="155" name="Google Shape;155;p6"/>
          <p:cNvSpPr txBox="1"/>
          <p:nvPr/>
        </p:nvSpPr>
        <p:spPr>
          <a:xfrm>
            <a:off x="2439597" y="4745029"/>
            <a:ext cx="2056608" cy="1496752"/>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Mr Carr Cherry Class Teacher/Phase Lead</a:t>
            </a:r>
            <a:endParaRPr/>
          </a:p>
        </p:txBody>
      </p:sp>
      <p:sp>
        <p:nvSpPr>
          <p:cNvPr id="156" name="Google Shape;156;p6"/>
          <p:cNvSpPr txBox="1"/>
          <p:nvPr/>
        </p:nvSpPr>
        <p:spPr>
          <a:xfrm>
            <a:off x="6553767" y="4751647"/>
            <a:ext cx="1927966" cy="1486437"/>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 Mrs Realmuto</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Willow Class</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Teaching Assistant</a:t>
            </a:r>
            <a:endParaRPr/>
          </a:p>
        </p:txBody>
      </p:sp>
      <p:sp>
        <p:nvSpPr>
          <p:cNvPr id="157" name="Google Shape;157;p6"/>
          <p:cNvSpPr txBox="1"/>
          <p:nvPr/>
        </p:nvSpPr>
        <p:spPr>
          <a:xfrm>
            <a:off x="10285412" y="4751648"/>
            <a:ext cx="1564414" cy="148643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Arial"/>
              <a:buNone/>
            </a:pPr>
            <a:endParaRPr sz="2000">
              <a:solidFill>
                <a:srgbClr val="00B050"/>
              </a:solidFill>
              <a:latin typeface="Calibri"/>
              <a:ea typeface="Calibri"/>
              <a:cs typeface="Calibri"/>
              <a:sym typeface="Calibri"/>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Ms Ruff</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Willow Class</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Teaching Assistant</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 </a:t>
            </a:r>
            <a:endParaRPr/>
          </a:p>
        </p:txBody>
      </p:sp>
      <p:pic>
        <p:nvPicPr>
          <p:cNvPr id="158" name="Google Shape;158;p6" descr="Image preview"/>
          <p:cNvPicPr preferRelativeResize="0"/>
          <p:nvPr/>
        </p:nvPicPr>
        <p:blipFill rotWithShape="1">
          <a:blip r:embed="rId3">
            <a:alphaModFix/>
          </a:blip>
          <a:srcRect/>
          <a:stretch/>
        </p:blipFill>
        <p:spPr>
          <a:xfrm>
            <a:off x="541396" y="2568224"/>
            <a:ext cx="1651814" cy="1905000"/>
          </a:xfrm>
          <a:prstGeom prst="rect">
            <a:avLst/>
          </a:prstGeom>
          <a:noFill/>
          <a:ln>
            <a:noFill/>
          </a:ln>
        </p:spPr>
      </p:pic>
      <p:pic>
        <p:nvPicPr>
          <p:cNvPr id="159" name="Google Shape;159;p6" descr="Image preview"/>
          <p:cNvPicPr preferRelativeResize="0"/>
          <p:nvPr/>
        </p:nvPicPr>
        <p:blipFill rotWithShape="1">
          <a:blip r:embed="rId4">
            <a:alphaModFix/>
          </a:blip>
          <a:srcRect/>
          <a:stretch/>
        </p:blipFill>
        <p:spPr>
          <a:xfrm>
            <a:off x="6555476" y="2285999"/>
            <a:ext cx="1847850" cy="2197099"/>
          </a:xfrm>
          <a:prstGeom prst="rect">
            <a:avLst/>
          </a:prstGeom>
          <a:noFill/>
          <a:ln>
            <a:noFill/>
          </a:ln>
        </p:spPr>
      </p:pic>
      <p:pic>
        <p:nvPicPr>
          <p:cNvPr id="160" name="Google Shape;160;p6" descr="A person in a red sweater&#10;&#10;AI-generated content may be incorrect."/>
          <p:cNvPicPr preferRelativeResize="0"/>
          <p:nvPr/>
        </p:nvPicPr>
        <p:blipFill rotWithShape="1">
          <a:blip r:embed="rId5">
            <a:alphaModFix/>
          </a:blip>
          <a:srcRect/>
          <a:stretch/>
        </p:blipFill>
        <p:spPr>
          <a:xfrm>
            <a:off x="2395607" y="2578099"/>
            <a:ext cx="1847850" cy="1905000"/>
          </a:xfrm>
          <a:prstGeom prst="rect">
            <a:avLst/>
          </a:prstGeom>
          <a:noFill/>
          <a:ln>
            <a:noFill/>
          </a:ln>
        </p:spPr>
      </p:pic>
      <p:pic>
        <p:nvPicPr>
          <p:cNvPr id="161" name="Google Shape;161;p6"/>
          <p:cNvPicPr preferRelativeResize="0"/>
          <p:nvPr/>
        </p:nvPicPr>
        <p:blipFill rotWithShape="1">
          <a:blip r:embed="rId6">
            <a:alphaModFix/>
          </a:blip>
          <a:srcRect/>
          <a:stretch/>
        </p:blipFill>
        <p:spPr>
          <a:xfrm>
            <a:off x="4438213" y="2590799"/>
            <a:ext cx="2038418" cy="1905000"/>
          </a:xfrm>
          <a:prstGeom prst="rect">
            <a:avLst/>
          </a:prstGeom>
          <a:noFill/>
          <a:ln>
            <a:noFill/>
          </a:ln>
        </p:spPr>
      </p:pic>
      <p:sp>
        <p:nvSpPr>
          <p:cNvPr id="162" name="Google Shape;162;p6"/>
          <p:cNvSpPr txBox="1"/>
          <p:nvPr/>
        </p:nvSpPr>
        <p:spPr>
          <a:xfrm>
            <a:off x="8591148" y="4751648"/>
            <a:ext cx="1564414" cy="1496752"/>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 Ms N Kendell</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Cherry Class</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Teaching Assistant</a:t>
            </a:r>
            <a:endParaRPr/>
          </a:p>
        </p:txBody>
      </p:sp>
      <p:pic>
        <p:nvPicPr>
          <p:cNvPr id="163" name="Google Shape;163;p6"/>
          <p:cNvPicPr preferRelativeResize="0"/>
          <p:nvPr/>
        </p:nvPicPr>
        <p:blipFill rotWithShape="1">
          <a:blip r:embed="rId7">
            <a:alphaModFix/>
          </a:blip>
          <a:srcRect/>
          <a:stretch/>
        </p:blipFill>
        <p:spPr>
          <a:xfrm>
            <a:off x="7770812" y="2804580"/>
            <a:ext cx="2514600" cy="19470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1979612" y="609600"/>
            <a:ext cx="8153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FF0000"/>
                </a:solidFill>
                <a:latin typeface="Calibri"/>
                <a:ea typeface="Calibri"/>
                <a:cs typeface="Calibri"/>
                <a:sym typeface="Calibri"/>
              </a:rPr>
              <a:t>Other Staff Members</a:t>
            </a:r>
            <a:endParaRPr sz="5400">
              <a:solidFill>
                <a:srgbClr val="FF0000"/>
              </a:solidFill>
              <a:latin typeface="Cambria"/>
              <a:ea typeface="Cambria"/>
              <a:cs typeface="Cambria"/>
              <a:sym typeface="Cambria"/>
            </a:endParaRPr>
          </a:p>
        </p:txBody>
      </p:sp>
      <p:sp>
        <p:nvSpPr>
          <p:cNvPr id="169" name="Google Shape;169;p7"/>
          <p:cNvSpPr txBox="1"/>
          <p:nvPr/>
        </p:nvSpPr>
        <p:spPr>
          <a:xfrm>
            <a:off x="12473098" y="8214418"/>
            <a:ext cx="2004709" cy="1031726"/>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800"/>
              <a:buFont typeface="Arial"/>
              <a:buNone/>
            </a:pPr>
            <a:r>
              <a:rPr lang="en-GB" sz="2800">
                <a:solidFill>
                  <a:srgbClr val="00B050"/>
                </a:solidFill>
                <a:latin typeface="Calibri"/>
                <a:ea typeface="Calibri"/>
                <a:cs typeface="Calibri"/>
                <a:sym typeface="Calibri"/>
              </a:rPr>
              <a:t> </a:t>
            </a:r>
            <a:r>
              <a:rPr lang="en-GB" sz="2600">
                <a:solidFill>
                  <a:srgbClr val="00B050"/>
                </a:solidFill>
                <a:latin typeface="Calibri"/>
                <a:ea typeface="Calibri"/>
                <a:cs typeface="Calibri"/>
                <a:sym typeface="Calibri"/>
              </a:rPr>
              <a:t>Mrs C. Smith</a:t>
            </a:r>
            <a:endParaRPr/>
          </a:p>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Assistant Headteacher</a:t>
            </a:r>
            <a:endParaRPr sz="2600">
              <a:solidFill>
                <a:srgbClr val="00B050"/>
              </a:solidFill>
              <a:latin typeface="Calibri"/>
              <a:ea typeface="Calibri"/>
              <a:cs typeface="Calibri"/>
              <a:sym typeface="Calibri"/>
            </a:endParaRPr>
          </a:p>
          <a:p>
            <a:pPr marL="0" marR="0" lvl="0" indent="0" algn="ctr" rtl="0">
              <a:spcBef>
                <a:spcPts val="0"/>
              </a:spcBef>
              <a:spcAft>
                <a:spcPts val="0"/>
              </a:spcAft>
              <a:buClr>
                <a:srgbClr val="00B050"/>
              </a:buClr>
              <a:buSzPts val="2600"/>
              <a:buFont typeface="Arial"/>
              <a:buNone/>
            </a:pPr>
            <a:r>
              <a:rPr lang="en-GB" sz="2600">
                <a:solidFill>
                  <a:srgbClr val="00B050"/>
                </a:solidFill>
                <a:latin typeface="Calibri"/>
                <a:ea typeface="Calibri"/>
                <a:cs typeface="Calibri"/>
                <a:sym typeface="Calibri"/>
              </a:rPr>
              <a:t>&amp; SENDCO</a:t>
            </a:r>
            <a:r>
              <a:rPr lang="en-GB" sz="2800">
                <a:solidFill>
                  <a:srgbClr val="00B050"/>
                </a:solidFill>
                <a:latin typeface="Calibri"/>
                <a:ea typeface="Calibri"/>
                <a:cs typeface="Calibri"/>
                <a:sym typeface="Calibri"/>
              </a:rPr>
              <a:t> </a:t>
            </a:r>
            <a:endParaRPr/>
          </a:p>
        </p:txBody>
      </p:sp>
      <p:sp>
        <p:nvSpPr>
          <p:cNvPr id="170" name="Google Shape;170;p7"/>
          <p:cNvSpPr txBox="1"/>
          <p:nvPr/>
        </p:nvSpPr>
        <p:spPr>
          <a:xfrm>
            <a:off x="1946689" y="1945351"/>
            <a:ext cx="8382000" cy="1433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240"/>
              <a:buFont typeface="Noto Sans Symbols"/>
              <a:buNone/>
            </a:pPr>
            <a:r>
              <a:rPr lang="en-GB" sz="2800">
                <a:solidFill>
                  <a:srgbClr val="404040"/>
                </a:solidFill>
                <a:latin typeface="Calibri"/>
                <a:ea typeface="Calibri"/>
                <a:cs typeface="Calibri"/>
                <a:sym typeface="Calibri"/>
              </a:rPr>
              <a:t>P.E and Music and will be covered by specialist teachers. </a:t>
            </a:r>
            <a:endParaRPr/>
          </a:p>
        </p:txBody>
      </p:sp>
      <p:sp>
        <p:nvSpPr>
          <p:cNvPr id="171" name="Google Shape;171;p7"/>
          <p:cNvSpPr txBox="1"/>
          <p:nvPr/>
        </p:nvSpPr>
        <p:spPr>
          <a:xfrm>
            <a:off x="2876210" y="4956561"/>
            <a:ext cx="1855788"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Mr D Byrne </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P.E Specialist </a:t>
            </a:r>
            <a:endParaRPr/>
          </a:p>
        </p:txBody>
      </p:sp>
      <p:sp>
        <p:nvSpPr>
          <p:cNvPr id="172" name="Google Shape;172;p7"/>
          <p:cNvSpPr txBox="1"/>
          <p:nvPr/>
        </p:nvSpPr>
        <p:spPr>
          <a:xfrm>
            <a:off x="7686425" y="4953000"/>
            <a:ext cx="1857375"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 Mrs Z Flatt</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Music Specialist </a:t>
            </a:r>
            <a:endParaRPr/>
          </a:p>
        </p:txBody>
      </p:sp>
      <p:pic>
        <p:nvPicPr>
          <p:cNvPr id="173" name="Google Shape;173;p7" descr="https://www.ssas.herts.sch.uk/wp-content/uploads/2021/02/flatt-250x250.jpg"/>
          <p:cNvPicPr preferRelativeResize="0"/>
          <p:nvPr/>
        </p:nvPicPr>
        <p:blipFill rotWithShape="1">
          <a:blip r:embed="rId3">
            <a:alphaModFix/>
          </a:blip>
          <a:srcRect/>
          <a:stretch/>
        </p:blipFill>
        <p:spPr>
          <a:xfrm>
            <a:off x="7542212" y="2633301"/>
            <a:ext cx="2145802" cy="2148086"/>
          </a:xfrm>
          <a:prstGeom prst="rect">
            <a:avLst/>
          </a:prstGeom>
          <a:noFill/>
          <a:ln>
            <a:noFill/>
          </a:ln>
        </p:spPr>
      </p:pic>
      <p:sp>
        <p:nvSpPr>
          <p:cNvPr id="174" name="Google Shape;174;p7"/>
          <p:cNvSpPr txBox="1"/>
          <p:nvPr/>
        </p:nvSpPr>
        <p:spPr>
          <a:xfrm>
            <a:off x="5254900" y="4944208"/>
            <a:ext cx="2135187" cy="72390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SzPts val="1800"/>
              <a:buFont typeface="Arial"/>
              <a:buNone/>
            </a:pPr>
            <a:r>
              <a:rPr lang="en-GB" sz="1800">
                <a:solidFill>
                  <a:srgbClr val="00B050"/>
                </a:solidFill>
                <a:latin typeface="Calibri"/>
                <a:ea typeface="Calibri"/>
                <a:cs typeface="Calibri"/>
                <a:sym typeface="Calibri"/>
              </a:rPr>
              <a:t> </a:t>
            </a:r>
            <a:r>
              <a:rPr lang="en-GB" sz="2000">
                <a:solidFill>
                  <a:srgbClr val="00B050"/>
                </a:solidFill>
                <a:latin typeface="Calibri"/>
                <a:ea typeface="Calibri"/>
                <a:cs typeface="Calibri"/>
                <a:sym typeface="Calibri"/>
              </a:rPr>
              <a:t>Mrs Rees</a:t>
            </a:r>
            <a:endParaRPr/>
          </a:p>
          <a:p>
            <a:pPr marL="0" marR="0" lvl="0" indent="0" algn="ctr" rtl="0">
              <a:spcBef>
                <a:spcPts val="0"/>
              </a:spcBef>
              <a:spcAft>
                <a:spcPts val="0"/>
              </a:spcAft>
              <a:buClr>
                <a:srgbClr val="00B050"/>
              </a:buClr>
              <a:buSzPts val="2000"/>
              <a:buFont typeface="Arial"/>
              <a:buNone/>
            </a:pPr>
            <a:r>
              <a:rPr lang="en-GB" sz="2000">
                <a:solidFill>
                  <a:srgbClr val="00B050"/>
                </a:solidFill>
                <a:latin typeface="Calibri"/>
                <a:ea typeface="Calibri"/>
                <a:cs typeface="Calibri"/>
                <a:sym typeface="Calibri"/>
              </a:rPr>
              <a:t>Pastoral Mentor</a:t>
            </a:r>
            <a:endParaRPr/>
          </a:p>
        </p:txBody>
      </p:sp>
      <p:pic>
        <p:nvPicPr>
          <p:cNvPr id="175" name="Google Shape;175;p7" descr="https://www.ssas.herts.sch.uk/wp-content/uploads/2024/02/rees-250x250.jpg"/>
          <p:cNvPicPr preferRelativeResize="0"/>
          <p:nvPr/>
        </p:nvPicPr>
        <p:blipFill rotWithShape="1">
          <a:blip r:embed="rId4">
            <a:alphaModFix/>
          </a:blip>
          <a:srcRect/>
          <a:stretch/>
        </p:blipFill>
        <p:spPr>
          <a:xfrm>
            <a:off x="5062902" y="2632548"/>
            <a:ext cx="2149577" cy="2149577"/>
          </a:xfrm>
          <a:prstGeom prst="rect">
            <a:avLst/>
          </a:prstGeom>
          <a:noFill/>
          <a:ln>
            <a:noFill/>
          </a:ln>
        </p:spPr>
      </p:pic>
      <p:pic>
        <p:nvPicPr>
          <p:cNvPr id="176" name="Google Shape;176;p7"/>
          <p:cNvPicPr preferRelativeResize="0"/>
          <p:nvPr/>
        </p:nvPicPr>
        <p:blipFill>
          <a:blip r:embed="rId5">
            <a:alphaModFix/>
          </a:blip>
          <a:stretch>
            <a:fillRect/>
          </a:stretch>
        </p:blipFill>
        <p:spPr>
          <a:xfrm>
            <a:off x="3005300" y="2742094"/>
            <a:ext cx="1597599" cy="2039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1930187" y="300675"/>
            <a:ext cx="81534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a:solidFill>
                  <a:srgbClr val="FF0000"/>
                </a:solidFill>
                <a:latin typeface="Calibri"/>
                <a:ea typeface="Calibri"/>
                <a:cs typeface="Calibri"/>
                <a:sym typeface="Calibri"/>
              </a:rPr>
              <a:t>Drop Off and Pick Up</a:t>
            </a:r>
            <a:endParaRPr sz="5400">
              <a:solidFill>
                <a:srgbClr val="FF0000"/>
              </a:solidFill>
              <a:latin typeface="Cambria"/>
              <a:ea typeface="Cambria"/>
              <a:cs typeface="Cambria"/>
              <a:sym typeface="Cambria"/>
            </a:endParaRPr>
          </a:p>
        </p:txBody>
      </p:sp>
      <p:sp>
        <p:nvSpPr>
          <p:cNvPr id="182" name="Google Shape;182;p8"/>
          <p:cNvSpPr/>
          <p:nvPr/>
        </p:nvSpPr>
        <p:spPr>
          <a:xfrm>
            <a:off x="595650" y="1224075"/>
            <a:ext cx="10668000" cy="4880400"/>
          </a:xfrm>
          <a:prstGeom prst="rect">
            <a:avLst/>
          </a:prstGeom>
          <a:noFill/>
          <a:ln>
            <a:noFill/>
          </a:ln>
        </p:spPr>
        <p:txBody>
          <a:bodyPr spcFirstLastPara="1" wrap="square" lIns="91425" tIns="45700" rIns="91425" bIns="45700" anchor="t" anchorCtr="0">
            <a:spAutoFit/>
          </a:bodyPr>
          <a:lstStyle/>
          <a:p>
            <a:pPr marL="225425" marR="0" lvl="0" indent="0" algn="l" rtl="0">
              <a:lnSpc>
                <a:spcPct val="80000"/>
              </a:lnSpc>
              <a:spcBef>
                <a:spcPts val="0"/>
              </a:spcBef>
              <a:spcAft>
                <a:spcPts val="0"/>
              </a:spcAft>
              <a:buClr>
                <a:schemeClr val="dk1"/>
              </a:buClr>
              <a:buSzPts val="2800"/>
              <a:buFont typeface="Arial"/>
              <a:buNone/>
            </a:pPr>
            <a:endParaRPr sz="2800" b="1" u="sng">
              <a:solidFill>
                <a:srgbClr val="00B050"/>
              </a:solidFill>
              <a:latin typeface="Calibri"/>
              <a:ea typeface="Calibri"/>
              <a:cs typeface="Calibri"/>
              <a:sym typeface="Calibri"/>
            </a:endParaRPr>
          </a:p>
          <a:p>
            <a:pPr marL="225425" lvl="0" indent="0" algn="l" rtl="0">
              <a:lnSpc>
                <a:spcPct val="80000"/>
              </a:lnSpc>
              <a:spcBef>
                <a:spcPts val="0"/>
              </a:spcBef>
              <a:spcAft>
                <a:spcPts val="0"/>
              </a:spcAft>
              <a:buClr>
                <a:srgbClr val="00B050"/>
              </a:buClr>
              <a:buSzPts val="3600"/>
              <a:buFont typeface="Arial"/>
              <a:buNone/>
            </a:pPr>
            <a:r>
              <a:rPr lang="en-GB" sz="2500">
                <a:solidFill>
                  <a:srgbClr val="00B050"/>
                </a:solidFill>
                <a:latin typeface="Calibri"/>
                <a:ea typeface="Calibri"/>
                <a:cs typeface="Calibri"/>
                <a:sym typeface="Calibri"/>
              </a:rPr>
              <a:t>The doors open at 8.45am and close at 8.55am. There is a soft start to the day and when the children arrive, they start their SODA (Start of Day Activity) before lessons begin. Children arriving after 8.55 will be marked late.</a:t>
            </a:r>
            <a:endParaRPr sz="300">
              <a:solidFill>
                <a:schemeClr val="dk1"/>
              </a:solidFill>
            </a:endParaRPr>
          </a:p>
          <a:p>
            <a:pPr marL="225425" lvl="0" indent="0" algn="l" rtl="0">
              <a:lnSpc>
                <a:spcPct val="80000"/>
              </a:lnSpc>
              <a:spcBef>
                <a:spcPts val="0"/>
              </a:spcBef>
              <a:spcAft>
                <a:spcPts val="0"/>
              </a:spcAft>
              <a:buClr>
                <a:schemeClr val="dk1"/>
              </a:buClr>
              <a:buSzPts val="3600"/>
              <a:buFont typeface="Arial"/>
              <a:buNone/>
            </a:pPr>
            <a:endParaRPr sz="2500">
              <a:solidFill>
                <a:srgbClr val="00B050"/>
              </a:solidFill>
              <a:latin typeface="Calibri"/>
              <a:ea typeface="Calibri"/>
              <a:cs typeface="Calibri"/>
              <a:sym typeface="Calibri"/>
            </a:endParaRPr>
          </a:p>
          <a:p>
            <a:pPr marL="225425" lvl="0" indent="0" algn="l" rtl="0">
              <a:lnSpc>
                <a:spcPct val="80000"/>
              </a:lnSpc>
              <a:spcBef>
                <a:spcPts val="0"/>
              </a:spcBef>
              <a:spcAft>
                <a:spcPts val="0"/>
              </a:spcAft>
              <a:buClr>
                <a:srgbClr val="00B050"/>
              </a:buClr>
              <a:buSzPts val="3600"/>
              <a:buFont typeface="Arial"/>
              <a:buNone/>
            </a:pPr>
            <a:r>
              <a:rPr lang="en-GB" sz="2500">
                <a:solidFill>
                  <a:srgbClr val="00B050"/>
                </a:solidFill>
                <a:latin typeface="Calibri"/>
                <a:ea typeface="Calibri"/>
                <a:cs typeface="Calibri"/>
                <a:sym typeface="Calibri"/>
              </a:rPr>
              <a:t>Please help your child settle by allowing them to come into the classroom independently. </a:t>
            </a:r>
            <a:endParaRPr sz="300">
              <a:solidFill>
                <a:schemeClr val="dk1"/>
              </a:solidFill>
            </a:endParaRPr>
          </a:p>
          <a:p>
            <a:pPr marL="225425" lvl="0" indent="0" algn="l" rtl="0">
              <a:lnSpc>
                <a:spcPct val="80000"/>
              </a:lnSpc>
              <a:spcBef>
                <a:spcPts val="0"/>
              </a:spcBef>
              <a:spcAft>
                <a:spcPts val="0"/>
              </a:spcAft>
              <a:buClr>
                <a:schemeClr val="dk1"/>
              </a:buClr>
              <a:buSzPts val="3600"/>
              <a:buFont typeface="Arial"/>
              <a:buNone/>
            </a:pPr>
            <a:endParaRPr sz="2500">
              <a:solidFill>
                <a:srgbClr val="00B050"/>
              </a:solidFill>
              <a:latin typeface="Calibri"/>
              <a:ea typeface="Calibri"/>
              <a:cs typeface="Calibri"/>
              <a:sym typeface="Calibri"/>
            </a:endParaRPr>
          </a:p>
          <a:p>
            <a:pPr marL="225425" lvl="0" indent="0" algn="l" rtl="0">
              <a:lnSpc>
                <a:spcPct val="80000"/>
              </a:lnSpc>
              <a:spcBef>
                <a:spcPts val="0"/>
              </a:spcBef>
              <a:spcAft>
                <a:spcPts val="0"/>
              </a:spcAft>
              <a:buClr>
                <a:srgbClr val="00B050"/>
              </a:buClr>
              <a:buSzPts val="3600"/>
              <a:buFont typeface="Arial"/>
              <a:buNone/>
            </a:pPr>
            <a:r>
              <a:rPr lang="en-GB" sz="2500">
                <a:solidFill>
                  <a:srgbClr val="00B050"/>
                </a:solidFill>
                <a:latin typeface="Calibri"/>
                <a:ea typeface="Calibri"/>
                <a:cs typeface="Calibri"/>
                <a:sym typeface="Calibri"/>
              </a:rPr>
              <a:t>School finishes at 3.05 (Reception) 3.15 (KS1) 3.20(KS2)</a:t>
            </a:r>
            <a:endParaRPr sz="2500">
              <a:solidFill>
                <a:srgbClr val="00B050"/>
              </a:solidFill>
              <a:latin typeface="Calibri"/>
              <a:ea typeface="Calibri"/>
              <a:cs typeface="Calibri"/>
              <a:sym typeface="Calibri"/>
            </a:endParaRPr>
          </a:p>
          <a:p>
            <a:pPr marL="225425" lvl="0" indent="0" algn="l" rtl="0">
              <a:lnSpc>
                <a:spcPct val="80000"/>
              </a:lnSpc>
              <a:spcBef>
                <a:spcPts val="0"/>
              </a:spcBef>
              <a:spcAft>
                <a:spcPts val="0"/>
              </a:spcAft>
              <a:buClr>
                <a:srgbClr val="00B050"/>
              </a:buClr>
              <a:buSzPts val="3600"/>
              <a:buFont typeface="Arial"/>
              <a:buNone/>
            </a:pPr>
            <a:endParaRPr sz="2500">
              <a:solidFill>
                <a:srgbClr val="00B050"/>
              </a:solidFill>
              <a:latin typeface="Calibri"/>
              <a:ea typeface="Calibri"/>
              <a:cs typeface="Calibri"/>
              <a:sym typeface="Calibri"/>
            </a:endParaRPr>
          </a:p>
          <a:p>
            <a:pPr marL="225425" lvl="0" indent="0" algn="l" rtl="0">
              <a:lnSpc>
                <a:spcPct val="80000"/>
              </a:lnSpc>
              <a:spcBef>
                <a:spcPts val="0"/>
              </a:spcBef>
              <a:spcAft>
                <a:spcPts val="0"/>
              </a:spcAft>
              <a:buClr>
                <a:srgbClr val="00B050"/>
              </a:buClr>
              <a:buSzPts val="3600"/>
              <a:buFont typeface="Arial"/>
              <a:buNone/>
            </a:pPr>
            <a:r>
              <a:rPr lang="en-GB" sz="2500">
                <a:solidFill>
                  <a:srgbClr val="00B050"/>
                </a:solidFill>
                <a:latin typeface="Calibri"/>
                <a:ea typeface="Calibri"/>
                <a:cs typeface="Calibri"/>
                <a:sym typeface="Calibri"/>
              </a:rPr>
              <a:t>Other adults who regularly pick up your child should be added to Arbor. For one-off occasions, please inform the teacher or email into the office with the adult’s name, their role, and whether your child is expecting to be picked up by this person or not.  Children in Nursery to Year 4 can only be picked up by an older sibling who is aged 14+ (Year 10+)- you must inform the Office of this in writing or by email. </a:t>
            </a:r>
            <a:endParaRPr sz="3500">
              <a:solidFill>
                <a:srgbClr val="00B05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p:nvPr/>
        </p:nvSpPr>
        <p:spPr>
          <a:xfrm>
            <a:off x="379412" y="457200"/>
            <a:ext cx="11277600" cy="59954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5400"/>
              <a:buFont typeface="Arial"/>
              <a:buNone/>
            </a:pPr>
            <a:r>
              <a:rPr lang="en-GB" sz="5400" b="1">
                <a:solidFill>
                  <a:srgbClr val="FF0000"/>
                </a:solidFill>
                <a:latin typeface="Calibri"/>
                <a:ea typeface="Calibri"/>
                <a:cs typeface="Calibri"/>
                <a:sym typeface="Calibri"/>
              </a:rPr>
              <a:t>Uniform</a:t>
            </a:r>
            <a:r>
              <a:rPr lang="en-GB" sz="4400" b="1">
                <a:solidFill>
                  <a:srgbClr val="FF0000"/>
                </a:solidFill>
                <a:latin typeface="Calibri"/>
                <a:ea typeface="Calibri"/>
                <a:cs typeface="Calibri"/>
                <a:sym typeface="Calibri"/>
              </a:rPr>
              <a:t> </a:t>
            </a:r>
            <a:endParaRPr/>
          </a:p>
          <a:p>
            <a:pPr marL="0" marR="0" lvl="0" indent="0" algn="ctr" rtl="0">
              <a:spcBef>
                <a:spcPts val="0"/>
              </a:spcBef>
              <a:spcAft>
                <a:spcPts val="0"/>
              </a:spcAft>
              <a:buClr>
                <a:schemeClr val="dk1"/>
              </a:buClr>
              <a:buSzPts val="2400"/>
              <a:buFont typeface="Arial"/>
              <a:buNone/>
            </a:pPr>
            <a:endParaRPr sz="2400" b="1" u="sng">
              <a:solidFill>
                <a:srgbClr val="00B050"/>
              </a:solidFill>
              <a:latin typeface="Calibri"/>
              <a:ea typeface="Calibri"/>
              <a:cs typeface="Calibri"/>
              <a:sym typeface="Calibri"/>
            </a:endParaRPr>
          </a:p>
          <a:p>
            <a:pPr marL="0" marR="0" lvl="0" indent="0" algn="ctr" rtl="0">
              <a:spcBef>
                <a:spcPts val="0"/>
              </a:spcBef>
              <a:spcAft>
                <a:spcPts val="0"/>
              </a:spcAft>
              <a:buClr>
                <a:srgbClr val="00B050"/>
              </a:buClr>
              <a:buSzPts val="2400"/>
              <a:buFont typeface="Arial"/>
              <a:buNone/>
            </a:pPr>
            <a:r>
              <a:rPr lang="en-GB" sz="2400" b="1" u="sng">
                <a:solidFill>
                  <a:srgbClr val="00B050"/>
                </a:solidFill>
                <a:latin typeface="Calibri"/>
                <a:ea typeface="Calibri"/>
                <a:cs typeface="Calibri"/>
                <a:sym typeface="Calibri"/>
              </a:rPr>
              <a:t>Please ensure all items of clothing are </a:t>
            </a:r>
            <a:endParaRPr/>
          </a:p>
          <a:p>
            <a:pPr marL="0" marR="0" lvl="0" indent="0" algn="ctr" rtl="0">
              <a:spcBef>
                <a:spcPts val="0"/>
              </a:spcBef>
              <a:spcAft>
                <a:spcPts val="0"/>
              </a:spcAft>
              <a:buClr>
                <a:srgbClr val="00B050"/>
              </a:buClr>
              <a:buSzPts val="2400"/>
              <a:buFont typeface="Arial"/>
              <a:buNone/>
            </a:pPr>
            <a:r>
              <a:rPr lang="en-GB" sz="2400" b="1" u="sng">
                <a:solidFill>
                  <a:srgbClr val="00B050"/>
                </a:solidFill>
                <a:latin typeface="Calibri"/>
                <a:ea typeface="Calibri"/>
                <a:cs typeface="Calibri"/>
                <a:sym typeface="Calibri"/>
              </a:rPr>
              <a:t>CLEARLY MARKED WITH YOUR CHILD’S NAME.</a:t>
            </a:r>
            <a:endParaRPr/>
          </a:p>
          <a:p>
            <a:pPr marL="457200" marR="0" lvl="0" indent="-457200" algn="l" rtl="0">
              <a:spcBef>
                <a:spcPts val="560"/>
              </a:spcBef>
              <a:spcAft>
                <a:spcPts val="0"/>
              </a:spcAft>
              <a:buClr>
                <a:schemeClr val="accent1"/>
              </a:buClr>
              <a:buSzPts val="2800"/>
              <a:buFont typeface="Arial"/>
              <a:buChar char="•"/>
            </a:pPr>
            <a:r>
              <a:rPr lang="en-GB" sz="2800">
                <a:solidFill>
                  <a:srgbClr val="00B050"/>
                </a:solidFill>
                <a:latin typeface="Calibri"/>
                <a:ea typeface="Calibri"/>
                <a:cs typeface="Calibri"/>
                <a:sym typeface="Calibri"/>
              </a:rPr>
              <a:t>Black school shoes must be worn – no trainers.</a:t>
            </a:r>
            <a:endParaRPr/>
          </a:p>
          <a:p>
            <a:pPr marL="457200" marR="0" lvl="0" indent="-457200" algn="l" rtl="0">
              <a:spcBef>
                <a:spcPts val="560"/>
              </a:spcBef>
              <a:spcAft>
                <a:spcPts val="0"/>
              </a:spcAft>
              <a:buClr>
                <a:schemeClr val="accent1"/>
              </a:buClr>
              <a:buSzPts val="2800"/>
              <a:buFont typeface="Arial"/>
              <a:buChar char="•"/>
            </a:pPr>
            <a:r>
              <a:rPr lang="en-GB" sz="2800">
                <a:solidFill>
                  <a:srgbClr val="00B050"/>
                </a:solidFill>
                <a:latin typeface="Calibri"/>
                <a:ea typeface="Calibri"/>
                <a:cs typeface="Calibri"/>
                <a:sym typeface="Calibri"/>
              </a:rPr>
              <a:t>Long hair must be tied up with simple black, green or red hair ties.</a:t>
            </a:r>
            <a:endParaRPr/>
          </a:p>
          <a:p>
            <a:pPr marL="457200" marR="0" lvl="0" indent="-457200" algn="l" rtl="0">
              <a:spcBef>
                <a:spcPts val="560"/>
              </a:spcBef>
              <a:spcAft>
                <a:spcPts val="0"/>
              </a:spcAft>
              <a:buClr>
                <a:schemeClr val="accent1"/>
              </a:buClr>
              <a:buSzPts val="2800"/>
              <a:buFont typeface="Arial"/>
              <a:buChar char="•"/>
            </a:pPr>
            <a:r>
              <a:rPr lang="en-GB" sz="2800">
                <a:solidFill>
                  <a:srgbClr val="00B050"/>
                </a:solidFill>
                <a:latin typeface="Calibri"/>
                <a:ea typeface="Calibri"/>
                <a:cs typeface="Calibri"/>
                <a:sym typeface="Calibri"/>
              </a:rPr>
              <a:t>Jewellery – children may only wear simple stud earrings and a silent watch or Fitbit (no smartwatches allowed). No necklaces, bracelets, charity bands etc are allowed. </a:t>
            </a:r>
            <a:endParaRPr/>
          </a:p>
          <a:p>
            <a:pPr marL="457200" marR="0" lvl="0" indent="-457200" algn="l" rtl="0">
              <a:spcBef>
                <a:spcPts val="560"/>
              </a:spcBef>
              <a:spcAft>
                <a:spcPts val="0"/>
              </a:spcAft>
              <a:buClr>
                <a:schemeClr val="accent1"/>
              </a:buClr>
              <a:buSzPts val="2800"/>
              <a:buFont typeface="Arial"/>
              <a:buChar char="•"/>
            </a:pPr>
            <a:r>
              <a:rPr lang="en-GB" sz="2800">
                <a:solidFill>
                  <a:srgbClr val="00B050"/>
                </a:solidFill>
                <a:latin typeface="Calibri"/>
                <a:ea typeface="Calibri"/>
                <a:cs typeface="Calibri"/>
                <a:sym typeface="Calibri"/>
              </a:rPr>
              <a:t>A warm, waterproof coat must be provided as children play outside.</a:t>
            </a:r>
            <a:endParaRPr/>
          </a:p>
          <a:p>
            <a:pPr marL="457200" marR="0" lvl="0" indent="-457200" algn="l" rtl="0">
              <a:spcBef>
                <a:spcPts val="560"/>
              </a:spcBef>
              <a:spcAft>
                <a:spcPts val="0"/>
              </a:spcAft>
              <a:buClr>
                <a:schemeClr val="accent1"/>
              </a:buClr>
              <a:buSzPts val="2800"/>
              <a:buFont typeface="Arial"/>
              <a:buChar char="•"/>
            </a:pPr>
            <a:r>
              <a:rPr lang="en-GB" sz="2800">
                <a:solidFill>
                  <a:srgbClr val="00B050"/>
                </a:solidFill>
                <a:latin typeface="Calibri"/>
                <a:ea typeface="Calibri"/>
                <a:cs typeface="Calibri"/>
                <a:sym typeface="Calibri"/>
              </a:rPr>
              <a:t>Red caps must be worn on sunny days and during trips.</a:t>
            </a:r>
            <a:endParaRPr/>
          </a:p>
          <a:p>
            <a:pPr marL="457200" marR="0" lvl="0" indent="-457200" algn="l" rtl="0">
              <a:spcBef>
                <a:spcPts val="560"/>
              </a:spcBef>
              <a:spcAft>
                <a:spcPts val="0"/>
              </a:spcAft>
              <a:buClr>
                <a:schemeClr val="accent1"/>
              </a:buClr>
              <a:buSzPts val="2800"/>
              <a:buFont typeface="Arial"/>
              <a:buChar char="•"/>
            </a:pPr>
            <a:r>
              <a:rPr lang="en-GB" sz="2800">
                <a:solidFill>
                  <a:srgbClr val="00B050"/>
                </a:solidFill>
                <a:latin typeface="Calibri"/>
                <a:ea typeface="Calibri"/>
                <a:cs typeface="Calibri"/>
                <a:sym typeface="Calibri"/>
              </a:rPr>
              <a:t>Summer uniform can be worn for the first Autumn half term.</a:t>
            </a:r>
            <a:endParaRPr/>
          </a:p>
        </p:txBody>
      </p:sp>
    </p:spTree>
  </p:cSld>
  <p:clrMapOvr>
    <a:masterClrMapping/>
  </p:clrMapOvr>
  <p:transition spd="slow">
    <p:fade/>
  </p:transition>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atercolor_16x9">
      <a:dk1>
        <a:srgbClr val="000000"/>
      </a:dk1>
      <a:lt1>
        <a:srgbClr val="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Custom</PresentationFormat>
  <Paragraphs>254</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Narrow</vt:lpstr>
      <vt:lpstr>Noto Sans Symbols</vt:lpstr>
      <vt:lpstr>Palatino Linotype</vt:lpstr>
      <vt:lpstr>Arial Black</vt:lpstr>
      <vt:lpstr>Cambria</vt:lpstr>
      <vt:lpstr>Arial</vt:lpstr>
      <vt:lpstr>Calibri</vt:lpstr>
      <vt:lpstr>Retrospect</vt:lpstr>
      <vt:lpstr>  St Alban &amp; St Stephen  Catholic Primary School &amp; Nursery   Welcome to Year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in Year 2 </vt:lpstr>
      <vt:lpstr>Writing in Year 2</vt:lpstr>
      <vt:lpstr>Maths in Year 2 </vt:lpstr>
      <vt:lpstr>Science in Year 2</vt:lpstr>
      <vt:lpstr>Computing in Year 2</vt:lpstr>
      <vt:lpstr>History and Geography in Year 2</vt:lpstr>
      <vt:lpstr>Assessment in Year 2</vt:lpstr>
      <vt:lpstr>Home Learning</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Tess Hackett</dc:creator>
  <cp:lastModifiedBy>JCarr</cp:lastModifiedBy>
  <cp:revision>1</cp:revision>
  <dcterms:created xsi:type="dcterms:W3CDTF">2022-05-09T20:22:37Z</dcterms:created>
  <dcterms:modified xsi:type="dcterms:W3CDTF">2025-09-10T09:13:15Z</dcterms:modified>
</cp:coreProperties>
</file>