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88825" cy="6858000"/>
  <p:notesSz cx="6797675" cy="9926638"/>
  <p:embeddedFontLst>
    <p:embeddedFont>
      <p:font typeface="Cambria" panose="02040503050406030204" pitchFamily="18" charset="0"/>
      <p:regular r:id="rId30"/>
      <p:bold r:id="rId31"/>
      <p:italic r:id="rId32"/>
      <p:boldItalic r:id="rId33"/>
    </p:embeddedFont>
    <p:embeddedFont>
      <p:font typeface="Palatino Linotype" panose="02040502050505030304" pitchFamily="18" charset="0"/>
      <p:regular r:id="rId34"/>
      <p:bold r:id="rId35"/>
      <p:italic r:id="rId36"/>
      <p:boldItalic r:id="rId37"/>
    </p:embeddedFont>
    <p:embeddedFont>
      <p:font typeface="Trebuchet MS" panose="020B0603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gWI4km9wk2Fsb5O+m21Pt0lbib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 name="Google Shape;5;n"/>
          <p:cNvSpPr>
            <a:spLocks noGrp="1" noRot="1" noChangeAspect="1"/>
          </p:cNvSpPr>
          <p:nvPr>
            <p:ph type="sldImg" idx="3"/>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alatino Linotype"/>
                <a:ea typeface="Palatino Linotype"/>
                <a:cs typeface="Palatino Linotype"/>
                <a:sym typeface="Palatino Linotype"/>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alatino Linotype"/>
                <a:ea typeface="Palatino Linotype"/>
                <a:cs typeface="Palatino Linotype"/>
                <a:sym typeface="Palatino Linotype"/>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alatino Linotype"/>
                <a:ea typeface="Palatino Linotype"/>
                <a:cs typeface="Palatino Linotype"/>
                <a:sym typeface="Palatino Linotype"/>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alatino Linotype"/>
                <a:ea typeface="Palatino Linotype"/>
                <a:cs typeface="Palatino Linotype"/>
                <a:sym typeface="Palatino Linotype"/>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alatino Linotype"/>
                <a:ea typeface="Palatino Linotype"/>
                <a:cs typeface="Palatino Linotype"/>
                <a:sym typeface="Palatino Linotype"/>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alatino Linotype"/>
                <a:ea typeface="Palatino Linotype"/>
                <a:cs typeface="Palatino Linotype"/>
                <a:sym typeface="Palatino Linotype"/>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alatino Linotype"/>
                <a:ea typeface="Palatino Linotype"/>
                <a:cs typeface="Palatino Linotype"/>
                <a:sym typeface="Palatino Linotype"/>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alatino Linotype"/>
                <a:ea typeface="Palatino Linotype"/>
                <a:cs typeface="Palatino Linotype"/>
                <a:sym typeface="Palatino Linotype"/>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Palatino Linotype"/>
                <a:ea typeface="Palatino Linotype"/>
                <a:cs typeface="Palatino Linotype"/>
                <a:sym typeface="Palatino Linotype"/>
              </a:rPr>
              <a:t>‹#›</a:t>
            </a:fld>
            <a:endParaRPr sz="1200" b="0" i="0" u="none" strike="noStrike" cap="none">
              <a:solidFill>
                <a:schemeClr val="dk1"/>
              </a:solidFill>
              <a:latin typeface="Palatino Linotype"/>
              <a:ea typeface="Palatino Linotype"/>
              <a:cs typeface="Palatino Linotype"/>
              <a:sym typeface="Palatino Linotyp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6" name="Google Shape;196;p1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Maria</a:t>
            </a:r>
            <a:endParaRPr/>
          </a:p>
          <a:p>
            <a:pPr marL="0" lvl="0" indent="0" algn="l" rtl="0">
              <a:lnSpc>
                <a:spcPct val="100000"/>
              </a:lnSpc>
              <a:spcBef>
                <a:spcPts val="0"/>
              </a:spcBef>
              <a:spcAft>
                <a:spcPts val="0"/>
              </a:spcAft>
              <a:buSzPts val="1400"/>
              <a:buNone/>
            </a:pPr>
            <a:r>
              <a:rPr lang="en-GB"/>
              <a:t>Please ensure pencil cases are of a modest size and only contain school equipment. </a:t>
            </a:r>
            <a:endParaRPr/>
          </a:p>
        </p:txBody>
      </p:sp>
      <p:sp>
        <p:nvSpPr>
          <p:cNvPr id="197" name="Google Shape;197;p1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2" name="Google Shape;202;p1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p1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p1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Lisa</a:t>
            </a:r>
            <a:endParaRPr/>
          </a:p>
          <a:p>
            <a:pPr marL="0" lvl="0" indent="0" algn="l" rtl="0">
              <a:lnSpc>
                <a:spcPct val="100000"/>
              </a:lnSpc>
              <a:spcBef>
                <a:spcPts val="0"/>
              </a:spcBef>
              <a:spcAft>
                <a:spcPts val="0"/>
              </a:spcAft>
              <a:buSzPts val="1400"/>
              <a:buNone/>
            </a:pPr>
            <a:endParaRPr/>
          </a:p>
        </p:txBody>
      </p:sp>
      <p:sp>
        <p:nvSpPr>
          <p:cNvPr id="215" name="Google Shape;215;p1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c4b9cfce3_0_7:notes"/>
          <p:cNvSpPr>
            <a:spLocks noGrp="1" noRot="1" noChangeAspect="1"/>
          </p:cNvSpPr>
          <p:nvPr>
            <p:ph type="sldImg" idx="2"/>
          </p:nvPr>
        </p:nvSpPr>
        <p:spPr>
          <a:xfrm>
            <a:off x="92075" y="744538"/>
            <a:ext cx="66135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2" name="Google Shape;222;g37c4b9cfce3_0_7: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delete</a:t>
            </a:r>
            <a:endParaRPr/>
          </a:p>
        </p:txBody>
      </p:sp>
      <p:sp>
        <p:nvSpPr>
          <p:cNvPr id="223" name="Google Shape;223;g37c4b9cfce3_0_7: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c4b9cfce3_0_105:notes"/>
          <p:cNvSpPr>
            <a:spLocks noGrp="1" noRot="1" noChangeAspect="1"/>
          </p:cNvSpPr>
          <p:nvPr>
            <p:ph type="sldImg" idx="2"/>
          </p:nvPr>
        </p:nvSpPr>
        <p:spPr>
          <a:xfrm>
            <a:off x="92075" y="744538"/>
            <a:ext cx="66135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9" name="Google Shape;229;g37c4b9cfce3_0_105: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delete</a:t>
            </a:r>
            <a:endParaRPr/>
          </a:p>
        </p:txBody>
      </p:sp>
      <p:sp>
        <p:nvSpPr>
          <p:cNvPr id="230" name="Google Shape;230;g37c4b9cfce3_0_105: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Palatino Linotype"/>
              <a:buNone/>
            </a:pPr>
            <a:fld id="{00000000-1234-1234-1234-123412341234}" type="slidenum">
              <a:rPr lang="en-GB" sz="1200" b="0" i="0" u="none" strike="noStrike" cap="none">
                <a:solidFill>
                  <a:srgbClr val="000000"/>
                </a:solidFill>
                <a:latin typeface="Palatino Linotype"/>
                <a:ea typeface="Palatino Linotype"/>
                <a:cs typeface="Palatino Linotype"/>
                <a:sym typeface="Palatino Linotype"/>
              </a:rPr>
              <a:t>15</a:t>
            </a:fld>
            <a:endParaRPr sz="1200" b="0" i="0" u="none" strike="noStrike" cap="none">
              <a:solidFill>
                <a:srgbClr val="000000"/>
              </a:solidFill>
              <a:latin typeface="Palatino Linotype"/>
              <a:ea typeface="Palatino Linotype"/>
              <a:cs typeface="Palatino Linotype"/>
              <a:sym typeface="Palatino Linotyp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7c4b9cfce3_0_302:notes"/>
          <p:cNvSpPr>
            <a:spLocks noGrp="1" noRot="1" noChangeAspect="1"/>
          </p:cNvSpPr>
          <p:nvPr>
            <p:ph type="sldImg" idx="2"/>
          </p:nvPr>
        </p:nvSpPr>
        <p:spPr>
          <a:xfrm>
            <a:off x="92075" y="744538"/>
            <a:ext cx="66135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6" name="Google Shape;236;g37c4b9cfce3_0_30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delete</a:t>
            </a:r>
            <a:endParaRPr/>
          </a:p>
        </p:txBody>
      </p:sp>
      <p:sp>
        <p:nvSpPr>
          <p:cNvPr id="237" name="Google Shape;237;g37c4b9cfce3_0_302: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7c4b9cfce3_0_203:notes"/>
          <p:cNvSpPr>
            <a:spLocks noGrp="1" noRot="1" noChangeAspect="1"/>
          </p:cNvSpPr>
          <p:nvPr>
            <p:ph type="sldImg" idx="2"/>
          </p:nvPr>
        </p:nvSpPr>
        <p:spPr>
          <a:xfrm>
            <a:off x="92075" y="744538"/>
            <a:ext cx="66135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3" name="Google Shape;243;g37c4b9cfce3_0_20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delete</a:t>
            </a:r>
            <a:endParaRPr/>
          </a:p>
        </p:txBody>
      </p:sp>
      <p:sp>
        <p:nvSpPr>
          <p:cNvPr id="244" name="Google Shape;244;g37c4b9cfce3_0_20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7c4b9cfce3_0_400: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37c4b9cfce3_0_400:notes"/>
          <p:cNvSpPr>
            <a:spLocks noGrp="1" noRot="1" noChangeAspect="1"/>
          </p:cNvSpPr>
          <p:nvPr>
            <p:ph type="sldImg" idx="2"/>
          </p:nvPr>
        </p:nvSpPr>
        <p:spPr>
          <a:xfrm>
            <a:off x="92075" y="744538"/>
            <a:ext cx="66135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7c4b9cfce3_0_497: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37c4b9cfce3_0_497:notes"/>
          <p:cNvSpPr>
            <a:spLocks noGrp="1" noRot="1" noChangeAspect="1"/>
          </p:cNvSpPr>
          <p:nvPr>
            <p:ph type="sldImg" idx="2"/>
          </p:nvPr>
        </p:nvSpPr>
        <p:spPr>
          <a:xfrm>
            <a:off x="92075" y="744538"/>
            <a:ext cx="66135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2: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7c4b9cfce3_0_594: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37c4b9cfce3_0_594:notes"/>
          <p:cNvSpPr>
            <a:spLocks noGrp="1" noRot="1" noChangeAspect="1"/>
          </p:cNvSpPr>
          <p:nvPr>
            <p:ph type="sldImg" idx="2"/>
          </p:nvPr>
        </p:nvSpPr>
        <p:spPr>
          <a:xfrm>
            <a:off x="92075" y="744538"/>
            <a:ext cx="66135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7c4b9cfce3_0_691: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37c4b9cfce3_0_691: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7c4b9cfce3_0_788: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37c4b9cfce3_0_788:notes"/>
          <p:cNvSpPr>
            <a:spLocks noGrp="1" noRot="1" noChangeAspect="1"/>
          </p:cNvSpPr>
          <p:nvPr>
            <p:ph type="sldImg" idx="2"/>
          </p:nvPr>
        </p:nvSpPr>
        <p:spPr>
          <a:xfrm>
            <a:off x="92075" y="744538"/>
            <a:ext cx="66135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21: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2: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3: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5" name="Google Shape;295;p2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Lisa</a:t>
            </a:r>
            <a:endParaRPr/>
          </a:p>
          <a:p>
            <a:pPr marL="0" lvl="0" indent="0" algn="l" rtl="0">
              <a:lnSpc>
                <a:spcPct val="100000"/>
              </a:lnSpc>
              <a:spcBef>
                <a:spcPts val="0"/>
              </a:spcBef>
              <a:spcAft>
                <a:spcPts val="0"/>
              </a:spcAft>
              <a:buSzPts val="1400"/>
              <a:buNone/>
            </a:pPr>
            <a:endParaRPr/>
          </a:p>
        </p:txBody>
      </p:sp>
      <p:sp>
        <p:nvSpPr>
          <p:cNvPr id="296" name="Google Shape;296;p2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4: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5: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3: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4: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5: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6: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7: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p8: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9: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7"/>
          <p:cNvSpPr/>
          <p:nvPr/>
        </p:nvSpPr>
        <p:spPr>
          <a:xfrm>
            <a:off x="3175"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7"/>
          <p:cNvSpPr/>
          <p:nvPr/>
        </p:nvSpPr>
        <p:spPr>
          <a:xfrm>
            <a:off x="15"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7"/>
          <p:cNvSpPr txBox="1">
            <a:spLocks noGrp="1"/>
          </p:cNvSpPr>
          <p:nvPr>
            <p:ph type="ctrTitle"/>
          </p:nvPr>
        </p:nvSpPr>
        <p:spPr>
          <a:xfrm>
            <a:off x="1096994" y="758952"/>
            <a:ext cx="10055781"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7998"/>
              <a:buFont typeface="Calibri"/>
              <a:buNone/>
              <a:defRPr sz="7998">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7"/>
          <p:cNvSpPr txBox="1">
            <a:spLocks noGrp="1"/>
          </p:cNvSpPr>
          <p:nvPr>
            <p:ph type="subTitle" idx="1"/>
          </p:nvPr>
        </p:nvSpPr>
        <p:spPr>
          <a:xfrm>
            <a:off x="1099764" y="4455621"/>
            <a:ext cx="10055781"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399"/>
              <a:buNone/>
              <a:defRPr sz="2399" cap="none">
                <a:solidFill>
                  <a:schemeClr val="dk2"/>
                </a:solidFill>
                <a:latin typeface="Calibri"/>
                <a:ea typeface="Calibri"/>
                <a:cs typeface="Calibri"/>
                <a:sym typeface="Calibri"/>
              </a:defRPr>
            </a:lvl1pPr>
            <a:lvl2pPr lvl="1" algn="ctr">
              <a:lnSpc>
                <a:spcPct val="90000"/>
              </a:lnSpc>
              <a:spcBef>
                <a:spcPts val="200"/>
              </a:spcBef>
              <a:spcAft>
                <a:spcPts val="0"/>
              </a:spcAft>
              <a:buSzPts val="2399"/>
              <a:buNone/>
              <a:defRPr sz="2399"/>
            </a:lvl2pPr>
            <a:lvl3pPr lvl="2" algn="ctr">
              <a:lnSpc>
                <a:spcPct val="90000"/>
              </a:lnSpc>
              <a:spcBef>
                <a:spcPts val="400"/>
              </a:spcBef>
              <a:spcAft>
                <a:spcPts val="0"/>
              </a:spcAft>
              <a:buSzPts val="2399"/>
              <a:buNone/>
              <a:defRPr sz="2399"/>
            </a:lvl3pPr>
            <a:lvl4pPr lvl="3" algn="ctr">
              <a:lnSpc>
                <a:spcPct val="90000"/>
              </a:lnSpc>
              <a:spcBef>
                <a:spcPts val="400"/>
              </a:spcBef>
              <a:spcAft>
                <a:spcPts val="0"/>
              </a:spcAft>
              <a:buSzPts val="1999"/>
              <a:buNone/>
              <a:defRPr sz="1999"/>
            </a:lvl4pPr>
            <a:lvl5pPr lvl="4" algn="ctr">
              <a:lnSpc>
                <a:spcPct val="90000"/>
              </a:lnSpc>
              <a:spcBef>
                <a:spcPts val="400"/>
              </a:spcBef>
              <a:spcAft>
                <a:spcPts val="0"/>
              </a:spcAft>
              <a:buSzPts val="1999"/>
              <a:buNone/>
              <a:defRPr sz="1999"/>
            </a:lvl5pPr>
            <a:lvl6pPr lvl="5" algn="ctr">
              <a:lnSpc>
                <a:spcPct val="90000"/>
              </a:lnSpc>
              <a:spcBef>
                <a:spcPts val="400"/>
              </a:spcBef>
              <a:spcAft>
                <a:spcPts val="0"/>
              </a:spcAft>
              <a:buSzPts val="1999"/>
              <a:buNone/>
              <a:defRPr sz="1999"/>
            </a:lvl6pPr>
            <a:lvl7pPr lvl="6" algn="ctr">
              <a:lnSpc>
                <a:spcPct val="90000"/>
              </a:lnSpc>
              <a:spcBef>
                <a:spcPts val="400"/>
              </a:spcBef>
              <a:spcAft>
                <a:spcPts val="0"/>
              </a:spcAft>
              <a:buSzPts val="1999"/>
              <a:buNone/>
              <a:defRPr sz="1999"/>
            </a:lvl7pPr>
            <a:lvl8pPr lvl="7" algn="ctr">
              <a:lnSpc>
                <a:spcPct val="90000"/>
              </a:lnSpc>
              <a:spcBef>
                <a:spcPts val="400"/>
              </a:spcBef>
              <a:spcAft>
                <a:spcPts val="0"/>
              </a:spcAft>
              <a:buSzPts val="1999"/>
              <a:buNone/>
              <a:defRPr sz="1999"/>
            </a:lvl8pPr>
            <a:lvl9pPr lvl="8" algn="ctr">
              <a:lnSpc>
                <a:spcPct val="90000"/>
              </a:lnSpc>
              <a:spcBef>
                <a:spcPts val="400"/>
              </a:spcBef>
              <a:spcAft>
                <a:spcPts val="400"/>
              </a:spcAft>
              <a:buSzPts val="1999"/>
              <a:buNone/>
              <a:defRPr sz="1999"/>
            </a:lvl9pPr>
          </a:lstStyle>
          <a:p>
            <a:endParaRPr/>
          </a:p>
        </p:txBody>
      </p:sp>
      <p:sp>
        <p:nvSpPr>
          <p:cNvPr id="23" name="Google Shape;23;p27"/>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7"/>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26" name="Google Shape;26;p27"/>
          <p:cNvCxnSpPr/>
          <p:nvPr/>
        </p:nvCxnSpPr>
        <p:spPr>
          <a:xfrm>
            <a:off x="1207344" y="4343400"/>
            <a:ext cx="9872948"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36"/>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6"/>
          <p:cNvSpPr txBox="1">
            <a:spLocks noGrp="1"/>
          </p:cNvSpPr>
          <p:nvPr>
            <p:ph type="body" idx="1"/>
          </p:nvPr>
        </p:nvSpPr>
        <p:spPr>
          <a:xfrm rot="5400000">
            <a:off x="4113205" y="-1170476"/>
            <a:ext cx="4023360" cy="1005578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36"/>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6"/>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6"/>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37"/>
          <p:cNvSpPr/>
          <p:nvPr/>
        </p:nvSpPr>
        <p:spPr>
          <a:xfrm>
            <a:off x="3175"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7"/>
          <p:cNvSpPr/>
          <p:nvPr/>
        </p:nvSpPr>
        <p:spPr>
          <a:xfrm>
            <a:off x="15"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7"/>
          <p:cNvSpPr txBox="1">
            <a:spLocks noGrp="1"/>
          </p:cNvSpPr>
          <p:nvPr>
            <p:ph type="title"/>
          </p:nvPr>
        </p:nvSpPr>
        <p:spPr>
          <a:xfrm rot="5400000">
            <a:off x="7156786" y="1978144"/>
            <a:ext cx="5759898" cy="262821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7"/>
          <p:cNvSpPr txBox="1">
            <a:spLocks noGrp="1"/>
          </p:cNvSpPr>
          <p:nvPr>
            <p:ph type="body" idx="1"/>
          </p:nvPr>
        </p:nvSpPr>
        <p:spPr>
          <a:xfrm rot="5400000">
            <a:off x="1824176" y="-573892"/>
            <a:ext cx="5759898" cy="7732286"/>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37"/>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7"/>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7"/>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8"/>
          <p:cNvSpPr/>
          <p:nvPr/>
        </p:nvSpPr>
        <p:spPr>
          <a:xfrm>
            <a:off x="3175"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8"/>
          <p:cNvSpPr/>
          <p:nvPr/>
        </p:nvSpPr>
        <p:spPr>
          <a:xfrm>
            <a:off x="15"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8"/>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1096994" y="1845734"/>
            <a:ext cx="1005578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 name="Google Shape;36;p29"/>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0"/>
          <p:cNvSpPr/>
          <p:nvPr/>
        </p:nvSpPr>
        <p:spPr>
          <a:xfrm>
            <a:off x="3175"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0"/>
          <p:cNvSpPr/>
          <p:nvPr/>
        </p:nvSpPr>
        <p:spPr>
          <a:xfrm>
            <a:off x="15"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0"/>
          <p:cNvSpPr txBox="1">
            <a:spLocks noGrp="1"/>
          </p:cNvSpPr>
          <p:nvPr>
            <p:ph type="title"/>
          </p:nvPr>
        </p:nvSpPr>
        <p:spPr>
          <a:xfrm>
            <a:off x="1096994" y="758952"/>
            <a:ext cx="10055781"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7998"/>
              <a:buFont typeface="Calibri"/>
              <a:buNone/>
              <a:defRPr sz="7998"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body" idx="1"/>
          </p:nvPr>
        </p:nvSpPr>
        <p:spPr>
          <a:xfrm>
            <a:off x="1096994" y="4453128"/>
            <a:ext cx="10055781"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399"/>
              <a:buNone/>
              <a:defRPr sz="2399"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799"/>
              <a:buNone/>
              <a:defRPr sz="1799">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4" name="Google Shape;44;p30"/>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47" name="Google Shape;47;p30"/>
          <p:cNvCxnSpPr/>
          <p:nvPr/>
        </p:nvCxnSpPr>
        <p:spPr>
          <a:xfrm>
            <a:off x="1207344" y="4343400"/>
            <a:ext cx="9872948"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31"/>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1"/>
          <p:cNvSpPr txBox="1">
            <a:spLocks noGrp="1"/>
          </p:cNvSpPr>
          <p:nvPr>
            <p:ph type="body" idx="1"/>
          </p:nvPr>
        </p:nvSpPr>
        <p:spPr>
          <a:xfrm>
            <a:off x="1096992" y="1845734"/>
            <a:ext cx="4936474"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31"/>
          <p:cNvSpPr txBox="1">
            <a:spLocks noGrp="1"/>
          </p:cNvSpPr>
          <p:nvPr>
            <p:ph type="body" idx="2"/>
          </p:nvPr>
        </p:nvSpPr>
        <p:spPr>
          <a:xfrm>
            <a:off x="6216301" y="1845735"/>
            <a:ext cx="4936474"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31"/>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1096994" y="1846052"/>
            <a:ext cx="4936474"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999"/>
              <a:buNone/>
              <a:defRPr sz="1999" b="0" cap="none">
                <a:solidFill>
                  <a:schemeClr val="dk2"/>
                </a:solidFill>
              </a:defRPr>
            </a:lvl1pPr>
            <a:lvl2pPr marL="914400" lvl="1" indent="-228600" algn="l">
              <a:lnSpc>
                <a:spcPct val="90000"/>
              </a:lnSpc>
              <a:spcBef>
                <a:spcPts val="200"/>
              </a:spcBef>
              <a:spcAft>
                <a:spcPts val="0"/>
              </a:spcAft>
              <a:buSzPts val="1999"/>
              <a:buNone/>
              <a:defRPr sz="1999" b="1"/>
            </a:lvl2pPr>
            <a:lvl3pPr marL="1371600" lvl="2" indent="-228600" algn="l">
              <a:lnSpc>
                <a:spcPct val="90000"/>
              </a:lnSpc>
              <a:spcBef>
                <a:spcPts val="400"/>
              </a:spcBef>
              <a:spcAft>
                <a:spcPts val="0"/>
              </a:spcAft>
              <a:buSzPts val="1799"/>
              <a:buNone/>
              <a:defRPr sz="1799"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32"/>
          <p:cNvSpPr txBox="1">
            <a:spLocks noGrp="1"/>
          </p:cNvSpPr>
          <p:nvPr>
            <p:ph type="body" idx="2"/>
          </p:nvPr>
        </p:nvSpPr>
        <p:spPr>
          <a:xfrm>
            <a:off x="1096994" y="2582334"/>
            <a:ext cx="4936474"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32"/>
          <p:cNvSpPr txBox="1">
            <a:spLocks noGrp="1"/>
          </p:cNvSpPr>
          <p:nvPr>
            <p:ph type="body" idx="3"/>
          </p:nvPr>
        </p:nvSpPr>
        <p:spPr>
          <a:xfrm>
            <a:off x="6216301" y="1846052"/>
            <a:ext cx="4936474"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999"/>
              <a:buNone/>
              <a:defRPr sz="1999" b="0" cap="none">
                <a:solidFill>
                  <a:schemeClr val="dk2"/>
                </a:solidFill>
              </a:defRPr>
            </a:lvl1pPr>
            <a:lvl2pPr marL="914400" lvl="1" indent="-228600" algn="l">
              <a:lnSpc>
                <a:spcPct val="90000"/>
              </a:lnSpc>
              <a:spcBef>
                <a:spcPts val="200"/>
              </a:spcBef>
              <a:spcAft>
                <a:spcPts val="0"/>
              </a:spcAft>
              <a:buSzPts val="1999"/>
              <a:buNone/>
              <a:defRPr sz="1999" b="1"/>
            </a:lvl2pPr>
            <a:lvl3pPr marL="1371600" lvl="2" indent="-228600" algn="l">
              <a:lnSpc>
                <a:spcPct val="90000"/>
              </a:lnSpc>
              <a:spcBef>
                <a:spcPts val="400"/>
              </a:spcBef>
              <a:spcAft>
                <a:spcPts val="0"/>
              </a:spcAft>
              <a:buSzPts val="1799"/>
              <a:buNone/>
              <a:defRPr sz="1799"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0" name="Google Shape;60;p32"/>
          <p:cNvSpPr txBox="1">
            <a:spLocks noGrp="1"/>
          </p:cNvSpPr>
          <p:nvPr>
            <p:ph type="body" idx="4"/>
          </p:nvPr>
        </p:nvSpPr>
        <p:spPr>
          <a:xfrm>
            <a:off x="6216301" y="2582334"/>
            <a:ext cx="4936474"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32"/>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2"/>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33"/>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34"/>
          <p:cNvSpPr/>
          <p:nvPr/>
        </p:nvSpPr>
        <p:spPr>
          <a:xfrm>
            <a:off x="17" y="0"/>
            <a:ext cx="4049736"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4"/>
          <p:cNvSpPr/>
          <p:nvPr/>
        </p:nvSpPr>
        <p:spPr>
          <a:xfrm>
            <a:off x="4039019" y="0"/>
            <a:ext cx="63991"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4"/>
          <p:cNvSpPr txBox="1">
            <a:spLocks noGrp="1"/>
          </p:cNvSpPr>
          <p:nvPr>
            <p:ph type="title"/>
          </p:nvPr>
        </p:nvSpPr>
        <p:spPr>
          <a:xfrm>
            <a:off x="457081" y="594359"/>
            <a:ext cx="3199567"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599"/>
              <a:buFont typeface="Calibri"/>
              <a:buNone/>
              <a:defRPr sz="3599"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body" idx="1"/>
          </p:nvPr>
        </p:nvSpPr>
        <p:spPr>
          <a:xfrm>
            <a:off x="4799350" y="731520"/>
            <a:ext cx="6490549"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34"/>
          <p:cNvSpPr txBox="1">
            <a:spLocks noGrp="1"/>
          </p:cNvSpPr>
          <p:nvPr>
            <p:ph type="body" idx="2"/>
          </p:nvPr>
        </p:nvSpPr>
        <p:spPr>
          <a:xfrm>
            <a:off x="457081" y="2926080"/>
            <a:ext cx="3199567"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34"/>
          <p:cNvSpPr txBox="1">
            <a:spLocks noGrp="1"/>
          </p:cNvSpPr>
          <p:nvPr>
            <p:ph type="dt" idx="10"/>
          </p:nvPr>
        </p:nvSpPr>
        <p:spPr>
          <a:xfrm>
            <a:off x="465391" y="6459786"/>
            <a:ext cx="261782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799350" y="6459786"/>
            <a:ext cx="46469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35"/>
          <p:cNvSpPr/>
          <p:nvPr/>
        </p:nvSpPr>
        <p:spPr>
          <a:xfrm>
            <a:off x="0" y="4953000"/>
            <a:ext cx="12185651"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5"/>
          <p:cNvSpPr/>
          <p:nvPr/>
        </p:nvSpPr>
        <p:spPr>
          <a:xfrm>
            <a:off x="15" y="491507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5"/>
          <p:cNvSpPr txBox="1">
            <a:spLocks noGrp="1"/>
          </p:cNvSpPr>
          <p:nvPr>
            <p:ph type="title"/>
          </p:nvPr>
        </p:nvSpPr>
        <p:spPr>
          <a:xfrm>
            <a:off x="1096995" y="5074920"/>
            <a:ext cx="10111011"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599"/>
              <a:buFont typeface="Calibri"/>
              <a:buNone/>
              <a:defRPr sz="3599"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a:spLocks noGrp="1"/>
          </p:cNvSpPr>
          <p:nvPr>
            <p:ph type="pic" idx="2"/>
          </p:nvPr>
        </p:nvSpPr>
        <p:spPr>
          <a:xfrm>
            <a:off x="15" y="0"/>
            <a:ext cx="12188810" cy="4915076"/>
          </a:xfrm>
          <a:prstGeom prst="rect">
            <a:avLst/>
          </a:prstGeom>
          <a:solidFill>
            <a:srgbClr val="D2CDB0"/>
          </a:solidFill>
          <a:ln>
            <a:noFill/>
          </a:ln>
        </p:spPr>
      </p:sp>
      <p:sp>
        <p:nvSpPr>
          <p:cNvPr id="83" name="Google Shape;83;p35"/>
          <p:cNvSpPr txBox="1">
            <a:spLocks noGrp="1"/>
          </p:cNvSpPr>
          <p:nvPr>
            <p:ph type="body" idx="1"/>
          </p:nvPr>
        </p:nvSpPr>
        <p:spPr>
          <a:xfrm>
            <a:off x="1096994" y="5907024"/>
            <a:ext cx="1011063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35"/>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5"/>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5"/>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CF6"/>
        </a:solidFill>
        <a:effectLst/>
      </p:bgPr>
    </p:bg>
    <p:spTree>
      <p:nvGrpSpPr>
        <p:cNvPr id="1" name="Shape 9"/>
        <p:cNvGrpSpPr/>
        <p:nvPr/>
      </p:nvGrpSpPr>
      <p:grpSpPr>
        <a:xfrm>
          <a:off x="0" y="0"/>
          <a:ext cx="0" cy="0"/>
          <a:chOff x="0" y="0"/>
          <a:chExt cx="0" cy="0"/>
        </a:xfrm>
      </p:grpSpPr>
      <p:sp>
        <p:nvSpPr>
          <p:cNvPr id="10" name="Google Shape;10;p26"/>
          <p:cNvSpPr/>
          <p:nvPr/>
        </p:nvSpPr>
        <p:spPr>
          <a:xfrm>
            <a:off x="1"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6"/>
          <p:cNvSpPr/>
          <p:nvPr/>
        </p:nvSpPr>
        <p:spPr>
          <a:xfrm>
            <a:off x="15" y="6334316"/>
            <a:ext cx="12188810" cy="6648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6"/>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799"/>
              <a:buFont typeface="Calibri"/>
              <a:buNone/>
              <a:defRPr sz="4799"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6"/>
          <p:cNvSpPr txBox="1">
            <a:spLocks noGrp="1"/>
          </p:cNvSpPr>
          <p:nvPr>
            <p:ph type="body" idx="1"/>
          </p:nvPr>
        </p:nvSpPr>
        <p:spPr>
          <a:xfrm>
            <a:off x="1096994" y="1845734"/>
            <a:ext cx="10055781" cy="4023360"/>
          </a:xfrm>
          <a:prstGeom prst="rect">
            <a:avLst/>
          </a:prstGeom>
          <a:noFill/>
          <a:ln>
            <a:noFill/>
          </a:ln>
        </p:spPr>
        <p:txBody>
          <a:bodyPr spcFirstLastPara="1" wrap="square" lIns="0" tIns="45700" rIns="0" bIns="45700" anchor="t" anchorCtr="0">
            <a:normAutofit/>
          </a:bodyPr>
          <a:lstStyle>
            <a:lvl1pPr marL="457200" marR="0" lvl="0" indent="-355536" algn="l" rtl="0">
              <a:lnSpc>
                <a:spcPct val="90000"/>
              </a:lnSpc>
              <a:spcBef>
                <a:spcPts val="1200"/>
              </a:spcBef>
              <a:spcAft>
                <a:spcPts val="0"/>
              </a:spcAft>
              <a:buClr>
                <a:schemeClr val="accent1"/>
              </a:buClr>
              <a:buSzPts val="1999"/>
              <a:buFont typeface="Calibri"/>
              <a:buChar char=" "/>
              <a:defRPr sz="1999" b="0" i="0" u="none" strike="noStrike" cap="none">
                <a:solidFill>
                  <a:srgbClr val="3F3F3F"/>
                </a:solidFill>
                <a:latin typeface="Calibri"/>
                <a:ea typeface="Calibri"/>
                <a:cs typeface="Calibri"/>
                <a:sym typeface="Calibri"/>
              </a:defRPr>
            </a:lvl1pPr>
            <a:lvl2pPr marL="914400" marR="0" lvl="1" indent="-342836" algn="l" rtl="0">
              <a:lnSpc>
                <a:spcPct val="90000"/>
              </a:lnSpc>
              <a:spcBef>
                <a:spcPts val="200"/>
              </a:spcBef>
              <a:spcAft>
                <a:spcPts val="0"/>
              </a:spcAft>
              <a:buClr>
                <a:schemeClr val="accent1"/>
              </a:buClr>
              <a:buSzPts val="1799"/>
              <a:buFont typeface="Calibri"/>
              <a:buChar char="◦"/>
              <a:defRPr sz="1799"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6"/>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6"/>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6"/>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17" name="Google Shape;17;p26"/>
          <p:cNvCxnSpPr/>
          <p:nvPr/>
        </p:nvCxnSpPr>
        <p:spPr>
          <a:xfrm>
            <a:off x="1193221" y="1737845"/>
            <a:ext cx="9964364"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delaysmartphones.org.uk/" TargetMode="External"/><Relationship Id="rId4" Type="http://schemas.openxmlformats.org/officeDocument/2006/relationships/hyperlink" Target="https://smartphonefreechildhood.co.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admin@ssas.herts.sch.uk"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p:nvPr/>
        </p:nvSpPr>
        <p:spPr>
          <a:xfrm>
            <a:off x="1506" y="0"/>
            <a:ext cx="12188825" cy="6858000"/>
          </a:xfrm>
          <a:prstGeom prst="rect">
            <a:avLst/>
          </a:prstGeom>
          <a:solidFill>
            <a:srgbClr val="F8FC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1"/>
          <p:cNvSpPr txBox="1">
            <a:spLocks noGrp="1"/>
          </p:cNvSpPr>
          <p:nvPr>
            <p:ph type="ctrTitle"/>
          </p:nvPr>
        </p:nvSpPr>
        <p:spPr>
          <a:xfrm>
            <a:off x="509586" y="980521"/>
            <a:ext cx="11169618" cy="389216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92D050"/>
              </a:buClr>
              <a:buSzPct val="100000"/>
              <a:buFont typeface="Calibri"/>
              <a:buNone/>
            </a:pPr>
            <a:br>
              <a:rPr lang="en-GB" sz="6000">
                <a:solidFill>
                  <a:srgbClr val="92D050"/>
                </a:solidFill>
              </a:rPr>
            </a:br>
            <a:br>
              <a:rPr lang="en-GB" sz="6000">
                <a:solidFill>
                  <a:srgbClr val="92D050"/>
                </a:solidFill>
              </a:rPr>
            </a:br>
            <a:r>
              <a:rPr lang="en-GB" sz="6000">
                <a:solidFill>
                  <a:srgbClr val="00B050"/>
                </a:solidFill>
                <a:latin typeface="Calibri"/>
                <a:ea typeface="Calibri"/>
                <a:cs typeface="Calibri"/>
                <a:sym typeface="Calibri"/>
              </a:rPr>
              <a:t>St Alban &amp; St Stephen </a:t>
            </a:r>
            <a:br>
              <a:rPr lang="en-GB" sz="6000">
                <a:solidFill>
                  <a:srgbClr val="00B050"/>
                </a:solidFill>
                <a:latin typeface="Calibri"/>
                <a:ea typeface="Calibri"/>
                <a:cs typeface="Calibri"/>
                <a:sym typeface="Calibri"/>
              </a:rPr>
            </a:br>
            <a:r>
              <a:rPr lang="en-GB" sz="6000">
                <a:solidFill>
                  <a:srgbClr val="00B050"/>
                </a:solidFill>
                <a:latin typeface="Calibri"/>
                <a:ea typeface="Calibri"/>
                <a:cs typeface="Calibri"/>
                <a:sym typeface="Calibri"/>
              </a:rPr>
              <a:t>Catholic Primary School &amp; Nursery </a:t>
            </a:r>
            <a:br>
              <a:rPr lang="en-GB" sz="6000">
                <a:solidFill>
                  <a:srgbClr val="00B050"/>
                </a:solidFill>
                <a:latin typeface="Calibri"/>
                <a:ea typeface="Calibri"/>
                <a:cs typeface="Calibri"/>
                <a:sym typeface="Calibri"/>
              </a:rPr>
            </a:br>
            <a:br>
              <a:rPr lang="en-GB" sz="6000">
                <a:solidFill>
                  <a:srgbClr val="00B050"/>
                </a:solidFill>
                <a:latin typeface="Calibri"/>
                <a:ea typeface="Calibri"/>
                <a:cs typeface="Calibri"/>
                <a:sym typeface="Calibri"/>
              </a:rPr>
            </a:br>
            <a:r>
              <a:rPr lang="en-GB" sz="6000">
                <a:solidFill>
                  <a:srgbClr val="31521B"/>
                </a:solidFill>
                <a:latin typeface="Calibri"/>
                <a:ea typeface="Calibri"/>
                <a:cs typeface="Calibri"/>
                <a:sym typeface="Calibri"/>
              </a:rPr>
              <a:t>Welcome to Year 4 </a:t>
            </a:r>
            <a:endParaRPr/>
          </a:p>
        </p:txBody>
      </p:sp>
      <p:sp>
        <p:nvSpPr>
          <p:cNvPr id="108" name="Google Shape;108;p1"/>
          <p:cNvSpPr/>
          <p:nvPr/>
        </p:nvSpPr>
        <p:spPr>
          <a:xfrm>
            <a:off x="1506" y="4953000"/>
            <a:ext cx="12185778" cy="1905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1"/>
          <p:cNvSpPr txBox="1">
            <a:spLocks noGrp="1"/>
          </p:cNvSpPr>
          <p:nvPr>
            <p:ph type="subTitle" idx="1"/>
          </p:nvPr>
        </p:nvSpPr>
        <p:spPr>
          <a:xfrm>
            <a:off x="7694612" y="5738327"/>
            <a:ext cx="10055781"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000"/>
              <a:buNone/>
            </a:pPr>
            <a:r>
              <a:rPr lang="en-GB" sz="4000" b="1">
                <a:solidFill>
                  <a:srgbClr val="FFFFFF"/>
                </a:solidFill>
              </a:rPr>
              <a:t>SEPTEMBER 2025</a:t>
            </a:r>
            <a:endParaRPr/>
          </a:p>
        </p:txBody>
      </p:sp>
      <p:sp>
        <p:nvSpPr>
          <p:cNvPr id="110" name="Google Shape;110;p1"/>
          <p:cNvSpPr/>
          <p:nvPr/>
        </p:nvSpPr>
        <p:spPr>
          <a:xfrm>
            <a:off x="1506" y="4906176"/>
            <a:ext cx="12185778" cy="64008"/>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
          <p:cNvSpPr txBox="1"/>
          <p:nvPr/>
        </p:nvSpPr>
        <p:spPr>
          <a:xfrm>
            <a:off x="2590504" y="581976"/>
            <a:ext cx="700778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1" u="none" strike="noStrike" cap="none">
                <a:solidFill>
                  <a:srgbClr val="00B050"/>
                </a:solidFill>
                <a:latin typeface="Calibri"/>
                <a:ea typeface="Calibri"/>
                <a:cs typeface="Calibri"/>
                <a:sym typeface="Calibri"/>
              </a:rPr>
              <a:t>Learning and Growing with God by our Side</a:t>
            </a:r>
            <a:endParaRPr sz="1400" b="0" i="0" u="none" strike="noStrike" cap="none">
              <a:solidFill>
                <a:srgbClr val="000000"/>
              </a:solidFill>
              <a:latin typeface="Arial"/>
              <a:ea typeface="Arial"/>
              <a:cs typeface="Arial"/>
              <a:sym typeface="Arial"/>
            </a:endParaRPr>
          </a:p>
        </p:txBody>
      </p:sp>
      <p:cxnSp>
        <p:nvCxnSpPr>
          <p:cNvPr id="112" name="Google Shape;112;p1"/>
          <p:cNvCxnSpPr/>
          <p:nvPr/>
        </p:nvCxnSpPr>
        <p:spPr>
          <a:xfrm rot="10800000">
            <a:off x="1606747" y="1752600"/>
            <a:ext cx="8975330" cy="0"/>
          </a:xfrm>
          <a:prstGeom prst="straightConnector1">
            <a:avLst/>
          </a:prstGeom>
          <a:noFill/>
          <a:ln w="57150" cap="flat" cmpd="sng">
            <a:solidFill>
              <a:srgbClr val="FF0000"/>
            </a:solidFill>
            <a:prstDash val="solid"/>
            <a:round/>
            <a:headEnd type="none" w="sm" len="sm"/>
            <a:tailEnd type="none" w="sm" len="sm"/>
          </a:ln>
          <a:effectLst>
            <a:outerShdw blurRad="38100" dist="25400" dir="2700000" algn="br" rotWithShape="0">
              <a:srgbClr val="000000">
                <a:alpha val="60000"/>
              </a:srgbClr>
            </a:outerShdw>
          </a:effectLst>
        </p:spPr>
      </p:cxnSp>
      <p:pic>
        <p:nvPicPr>
          <p:cNvPr id="113" name="Google Shape;113;p1"/>
          <p:cNvPicPr preferRelativeResize="0"/>
          <p:nvPr/>
        </p:nvPicPr>
        <p:blipFill rotWithShape="1">
          <a:blip r:embed="rId3">
            <a:alphaModFix/>
          </a:blip>
          <a:srcRect/>
          <a:stretch/>
        </p:blipFill>
        <p:spPr>
          <a:xfrm>
            <a:off x="139132" y="76201"/>
            <a:ext cx="1102245" cy="1600200"/>
          </a:xfrm>
          <a:prstGeom prst="rect">
            <a:avLst/>
          </a:prstGeom>
          <a:noFill/>
          <a:ln>
            <a:noFill/>
          </a:ln>
        </p:spPr>
      </p:pic>
      <p:pic>
        <p:nvPicPr>
          <p:cNvPr id="114" name="Google Shape;114;p1"/>
          <p:cNvPicPr preferRelativeResize="0"/>
          <p:nvPr/>
        </p:nvPicPr>
        <p:blipFill rotWithShape="1">
          <a:blip r:embed="rId3">
            <a:alphaModFix/>
          </a:blip>
          <a:srcRect/>
          <a:stretch/>
        </p:blipFill>
        <p:spPr>
          <a:xfrm>
            <a:off x="10863657" y="146934"/>
            <a:ext cx="1102245" cy="1600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0"/>
          <p:cNvSpPr txBox="1"/>
          <p:nvPr/>
        </p:nvSpPr>
        <p:spPr>
          <a:xfrm>
            <a:off x="129890" y="457200"/>
            <a:ext cx="12038013" cy="5970865"/>
          </a:xfrm>
          <a:prstGeom prst="rect">
            <a:avLst/>
          </a:prstGeom>
          <a:noFill/>
          <a:ln>
            <a:noFill/>
          </a:ln>
        </p:spPr>
        <p:txBody>
          <a:bodyPr spcFirstLastPara="1" wrap="square" lIns="91425" tIns="45700" rIns="91425" bIns="45700" anchor="t" anchorCtr="0">
            <a:spAutoFit/>
          </a:bodyPr>
          <a:lstStyle/>
          <a:p>
            <a:pPr marL="576263" marR="0" lvl="0" indent="0" algn="ctr" rtl="0">
              <a:lnSpc>
                <a:spcPct val="100000"/>
              </a:lnSpc>
              <a:spcBef>
                <a:spcPts val="0"/>
              </a:spcBef>
              <a:spcAft>
                <a:spcPts val="0"/>
              </a:spcAft>
              <a:buClr>
                <a:srgbClr val="FF0000"/>
              </a:buClr>
              <a:buSzPts val="4400"/>
              <a:buFont typeface="Arial"/>
              <a:buNone/>
            </a:pPr>
            <a:r>
              <a:rPr lang="en-GB" sz="4400" b="1" i="0" u="none" strike="noStrike" cap="none">
                <a:solidFill>
                  <a:srgbClr val="FF0000"/>
                </a:solidFill>
                <a:latin typeface="Calibri"/>
                <a:ea typeface="Calibri"/>
                <a:cs typeface="Calibri"/>
                <a:sym typeface="Calibri"/>
              </a:rPr>
              <a:t>KS2 School Stationery </a:t>
            </a:r>
            <a:endParaRPr sz="1400" b="0" i="0" u="none" strike="noStrike" cap="none">
              <a:solidFill>
                <a:srgbClr val="000000"/>
              </a:solidFill>
              <a:latin typeface="Arial"/>
              <a:ea typeface="Arial"/>
              <a:cs typeface="Arial"/>
              <a:sym typeface="Arial"/>
            </a:endParaRPr>
          </a:p>
          <a:p>
            <a:pPr marL="576263"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00B050"/>
              </a:solidFill>
              <a:latin typeface="Calibri"/>
              <a:ea typeface="Calibri"/>
              <a:cs typeface="Calibri"/>
              <a:sym typeface="Calibri"/>
            </a:endParaRPr>
          </a:p>
          <a:p>
            <a:pPr marL="576263" marR="0" lvl="0" indent="0" algn="l" rtl="0">
              <a:lnSpc>
                <a:spcPct val="100000"/>
              </a:lnSpc>
              <a:spcBef>
                <a:spcPts val="1200"/>
              </a:spcBef>
              <a:spcAft>
                <a:spcPts val="0"/>
              </a:spcAft>
              <a:buClr>
                <a:srgbClr val="00B050"/>
              </a:buClr>
              <a:buSzPts val="2400"/>
              <a:buFont typeface="Arial"/>
              <a:buNone/>
            </a:pPr>
            <a:r>
              <a:rPr lang="en-GB" sz="2400" b="0" i="0" u="none" strike="noStrike" cap="none">
                <a:solidFill>
                  <a:srgbClr val="00B050"/>
                </a:solidFill>
                <a:latin typeface="Calibri"/>
                <a:ea typeface="Calibri"/>
                <a:cs typeface="Calibri"/>
                <a:sym typeface="Calibri"/>
              </a:rPr>
              <a:t>Children may bring one simple pencil case labelled with their name containing:</a:t>
            </a:r>
            <a:endParaRPr sz="1400" b="0" i="0" u="none" strike="noStrike" cap="none">
              <a:solidFill>
                <a:srgbClr val="000000"/>
              </a:solidFill>
              <a:latin typeface="Arial"/>
              <a:ea typeface="Arial"/>
              <a:cs typeface="Arial"/>
              <a:sym typeface="Arial"/>
            </a:endParaRPr>
          </a:p>
          <a:p>
            <a:pPr marL="919163" marR="0" lvl="0" indent="-342900" algn="l" rtl="0">
              <a:lnSpc>
                <a:spcPct val="100000"/>
              </a:lnSpc>
              <a:spcBef>
                <a:spcPts val="1200"/>
              </a:spcBef>
              <a:spcAft>
                <a:spcPts val="0"/>
              </a:spcAft>
              <a:buClr>
                <a:srgbClr val="00B050"/>
              </a:buClr>
              <a:buSzPts val="2400"/>
              <a:buFont typeface="Noto Sans Symbols"/>
              <a:buChar char="⮚"/>
            </a:pPr>
            <a:r>
              <a:rPr lang="en-GB" sz="2400" b="1" i="0" u="none" strike="noStrike" cap="none">
                <a:solidFill>
                  <a:srgbClr val="00B050"/>
                </a:solidFill>
                <a:latin typeface="Calibri"/>
                <a:ea typeface="Calibri"/>
                <a:cs typeface="Calibri"/>
                <a:sym typeface="Calibri"/>
              </a:rPr>
              <a:t>A pencil and sharpener; 2 spare pencils</a:t>
            </a:r>
            <a:endParaRPr sz="1400" b="0" i="0" u="none" strike="noStrike" cap="none">
              <a:solidFill>
                <a:srgbClr val="000000"/>
              </a:solidFill>
              <a:latin typeface="Arial"/>
              <a:ea typeface="Arial"/>
              <a:cs typeface="Arial"/>
              <a:sym typeface="Arial"/>
            </a:endParaRPr>
          </a:p>
          <a:p>
            <a:pPr marL="919163" marR="0" lvl="0" indent="-342900" algn="l" rtl="0">
              <a:lnSpc>
                <a:spcPct val="100000"/>
              </a:lnSpc>
              <a:spcBef>
                <a:spcPts val="1200"/>
              </a:spcBef>
              <a:spcAft>
                <a:spcPts val="0"/>
              </a:spcAft>
              <a:buClr>
                <a:srgbClr val="00B050"/>
              </a:buClr>
              <a:buSzPts val="2400"/>
              <a:buFont typeface="Noto Sans Symbols"/>
              <a:buChar char="⮚"/>
            </a:pPr>
            <a:r>
              <a:rPr lang="en-GB" sz="2400" b="1" i="0" u="none" strike="noStrike" cap="none">
                <a:solidFill>
                  <a:srgbClr val="00B050"/>
                </a:solidFill>
                <a:latin typeface="Calibri"/>
                <a:ea typeface="Calibri"/>
                <a:cs typeface="Calibri"/>
                <a:sym typeface="Calibri"/>
              </a:rPr>
              <a:t>A black handwriting pen (not black biro) and a purple pen</a:t>
            </a:r>
            <a:endParaRPr sz="1400" b="0" i="0" u="none" strike="noStrike" cap="none">
              <a:solidFill>
                <a:srgbClr val="000000"/>
              </a:solidFill>
              <a:latin typeface="Arial"/>
              <a:ea typeface="Arial"/>
              <a:cs typeface="Arial"/>
              <a:sym typeface="Arial"/>
            </a:endParaRPr>
          </a:p>
          <a:p>
            <a:pPr marL="919163" marR="0" lvl="0" indent="-342900" algn="l" rtl="0">
              <a:lnSpc>
                <a:spcPct val="100000"/>
              </a:lnSpc>
              <a:spcBef>
                <a:spcPts val="1200"/>
              </a:spcBef>
              <a:spcAft>
                <a:spcPts val="0"/>
              </a:spcAft>
              <a:buClr>
                <a:srgbClr val="00B050"/>
              </a:buClr>
              <a:buSzPts val="2400"/>
              <a:buFont typeface="Noto Sans Symbols"/>
              <a:buChar char="⮚"/>
            </a:pPr>
            <a:r>
              <a:rPr lang="en-GB" sz="2400" b="1" i="0" u="none" strike="noStrike" cap="none">
                <a:solidFill>
                  <a:srgbClr val="00B050"/>
                </a:solidFill>
                <a:latin typeface="Calibri"/>
                <a:ea typeface="Calibri"/>
                <a:cs typeface="Calibri"/>
                <a:sym typeface="Calibri"/>
              </a:rPr>
              <a:t>A rubber</a:t>
            </a:r>
            <a:endParaRPr sz="1400" b="0" i="0" u="none" strike="noStrike" cap="none">
              <a:solidFill>
                <a:srgbClr val="000000"/>
              </a:solidFill>
              <a:latin typeface="Arial"/>
              <a:ea typeface="Arial"/>
              <a:cs typeface="Arial"/>
              <a:sym typeface="Arial"/>
            </a:endParaRPr>
          </a:p>
          <a:p>
            <a:pPr marL="919163" marR="0" lvl="0" indent="-342900" algn="l" rtl="0">
              <a:lnSpc>
                <a:spcPct val="100000"/>
              </a:lnSpc>
              <a:spcBef>
                <a:spcPts val="1200"/>
              </a:spcBef>
              <a:spcAft>
                <a:spcPts val="0"/>
              </a:spcAft>
              <a:buClr>
                <a:srgbClr val="00B050"/>
              </a:buClr>
              <a:buSzPts val="2400"/>
              <a:buFont typeface="Noto Sans Symbols"/>
              <a:buChar char="⮚"/>
            </a:pPr>
            <a:r>
              <a:rPr lang="en-GB" sz="2400" b="1" i="0" u="none" strike="noStrike" cap="none">
                <a:solidFill>
                  <a:srgbClr val="00B050"/>
                </a:solidFill>
                <a:latin typeface="Calibri"/>
                <a:ea typeface="Calibri"/>
                <a:cs typeface="Calibri"/>
                <a:sym typeface="Calibri"/>
              </a:rPr>
              <a:t>Colouring pencils and felt tips</a:t>
            </a:r>
            <a:endParaRPr sz="1400" b="0" i="0" u="none" strike="noStrike" cap="none">
              <a:solidFill>
                <a:srgbClr val="000000"/>
              </a:solidFill>
              <a:latin typeface="Arial"/>
              <a:ea typeface="Arial"/>
              <a:cs typeface="Arial"/>
              <a:sym typeface="Arial"/>
            </a:endParaRPr>
          </a:p>
          <a:p>
            <a:pPr marL="919163" marR="0" lvl="0" indent="-342900" algn="l" rtl="0">
              <a:lnSpc>
                <a:spcPct val="100000"/>
              </a:lnSpc>
              <a:spcBef>
                <a:spcPts val="1200"/>
              </a:spcBef>
              <a:spcAft>
                <a:spcPts val="0"/>
              </a:spcAft>
              <a:buClr>
                <a:srgbClr val="00B050"/>
              </a:buClr>
              <a:buSzPts val="2400"/>
              <a:buFont typeface="Noto Sans Symbols"/>
              <a:buChar char="⮚"/>
            </a:pPr>
            <a:r>
              <a:rPr lang="en-GB" sz="2400" b="1" i="0" u="none" strike="noStrike" cap="none">
                <a:solidFill>
                  <a:srgbClr val="00B050"/>
                </a:solidFill>
                <a:latin typeface="Calibri"/>
                <a:ea typeface="Calibri"/>
                <a:cs typeface="Calibri"/>
                <a:sym typeface="Calibri"/>
              </a:rPr>
              <a:t>A glue stick</a:t>
            </a:r>
            <a:endParaRPr sz="1400" b="0" i="0" u="none" strike="noStrike" cap="none">
              <a:solidFill>
                <a:srgbClr val="000000"/>
              </a:solidFill>
              <a:latin typeface="Arial"/>
              <a:ea typeface="Arial"/>
              <a:cs typeface="Arial"/>
              <a:sym typeface="Arial"/>
            </a:endParaRPr>
          </a:p>
          <a:p>
            <a:pPr marL="919163" marR="0" lvl="0" indent="-342900" algn="l" rtl="0">
              <a:lnSpc>
                <a:spcPct val="100000"/>
              </a:lnSpc>
              <a:spcBef>
                <a:spcPts val="1200"/>
              </a:spcBef>
              <a:spcAft>
                <a:spcPts val="0"/>
              </a:spcAft>
              <a:buClr>
                <a:srgbClr val="00B050"/>
              </a:buClr>
              <a:buSzPts val="2400"/>
              <a:buFont typeface="Noto Sans Symbols"/>
              <a:buChar char="⮚"/>
            </a:pPr>
            <a:r>
              <a:rPr lang="en-GB" sz="2400" b="1" i="0" u="none" strike="noStrike" cap="none">
                <a:solidFill>
                  <a:srgbClr val="00B050"/>
                </a:solidFill>
                <a:latin typeface="Calibri"/>
                <a:ea typeface="Calibri"/>
                <a:cs typeface="Calibri"/>
                <a:sym typeface="Calibri"/>
              </a:rPr>
              <a:t>A ruler - 30cm </a:t>
            </a:r>
            <a:endParaRPr sz="1400" b="0" i="0" u="none" strike="noStrike" cap="none">
              <a:solidFill>
                <a:srgbClr val="000000"/>
              </a:solidFill>
              <a:latin typeface="Arial"/>
              <a:ea typeface="Arial"/>
              <a:cs typeface="Arial"/>
              <a:sym typeface="Arial"/>
            </a:endParaRPr>
          </a:p>
          <a:p>
            <a:pPr marL="576263" marR="0" lvl="0" indent="0" algn="l" rtl="0">
              <a:lnSpc>
                <a:spcPct val="100000"/>
              </a:lnSpc>
              <a:spcBef>
                <a:spcPts val="1000"/>
              </a:spcBef>
              <a:spcAft>
                <a:spcPts val="0"/>
              </a:spcAft>
              <a:buClr>
                <a:srgbClr val="00B050"/>
              </a:buClr>
              <a:buSzPts val="2000"/>
              <a:buFont typeface="Arial"/>
              <a:buNone/>
            </a:pPr>
            <a:r>
              <a:rPr lang="en-GB" sz="2000" b="1" i="0" u="none" strike="noStrike" cap="none">
                <a:solidFill>
                  <a:srgbClr val="00B050"/>
                </a:solidFill>
                <a:latin typeface="Calibri"/>
                <a:ea typeface="Calibri"/>
                <a:cs typeface="Calibri"/>
                <a:sym typeface="Calibri"/>
              </a:rPr>
              <a:t>Please ask your child to tell you when they need replacements. Stationery can be provided in school if your child does not want to bring their own pencil case.</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1"/>
          <p:cNvSpPr txBox="1"/>
          <p:nvPr/>
        </p:nvSpPr>
        <p:spPr>
          <a:xfrm>
            <a:off x="379412" y="457200"/>
            <a:ext cx="11277600" cy="591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Arial"/>
              <a:buNone/>
            </a:pPr>
            <a:r>
              <a:rPr lang="en-GB" sz="5400" b="1" i="0" u="none" strike="noStrike" cap="none">
                <a:solidFill>
                  <a:srgbClr val="FF0000"/>
                </a:solidFill>
                <a:latin typeface="Calibri"/>
                <a:ea typeface="Calibri"/>
                <a:cs typeface="Calibri"/>
                <a:sym typeface="Calibri"/>
              </a:rPr>
              <a:t>Uniform</a:t>
            </a:r>
            <a:r>
              <a:rPr lang="en-GB" sz="4400" b="1" i="0" u="none" strike="noStrike" cap="none">
                <a:solidFill>
                  <a:srgbClr val="FF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1" i="0" u="sng" strike="noStrike" cap="none">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400"/>
              <a:buFont typeface="Arial"/>
              <a:buNone/>
            </a:pPr>
            <a:r>
              <a:rPr lang="en-GB" sz="2400" b="1" i="0" u="sng" strike="noStrike" cap="none">
                <a:solidFill>
                  <a:srgbClr val="00B050"/>
                </a:solidFill>
                <a:latin typeface="Calibri"/>
                <a:ea typeface="Calibri"/>
                <a:cs typeface="Calibri"/>
                <a:sym typeface="Calibri"/>
              </a:rPr>
              <a:t>Please ensure all items of clothing are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2400"/>
              <a:buFont typeface="Arial"/>
              <a:buNone/>
            </a:pPr>
            <a:r>
              <a:rPr lang="en-GB" sz="2400" b="1" i="0" u="sng" strike="noStrike" cap="none">
                <a:solidFill>
                  <a:srgbClr val="00B050"/>
                </a:solidFill>
                <a:latin typeface="Calibri"/>
                <a:ea typeface="Calibri"/>
                <a:cs typeface="Calibri"/>
                <a:sym typeface="Calibri"/>
              </a:rPr>
              <a:t>CLEARLY MARKED WITH YOUR CHILD’S NAME.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560"/>
              </a:spcBef>
              <a:spcAft>
                <a:spcPts val="0"/>
              </a:spcAft>
              <a:buClr>
                <a:schemeClr val="accent1"/>
              </a:buClr>
              <a:buSzPts val="2800"/>
              <a:buFont typeface="Arial"/>
              <a:buChar char="•"/>
            </a:pPr>
            <a:r>
              <a:rPr lang="en-GB" sz="2800" b="0" i="0" u="none" strike="noStrike" cap="none">
                <a:solidFill>
                  <a:srgbClr val="00B050"/>
                </a:solidFill>
                <a:latin typeface="Calibri"/>
                <a:ea typeface="Calibri"/>
                <a:cs typeface="Calibri"/>
                <a:sym typeface="Calibri"/>
              </a:rPr>
              <a:t>Black school shoes must be worn – no trainers.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560"/>
              </a:spcBef>
              <a:spcAft>
                <a:spcPts val="0"/>
              </a:spcAft>
              <a:buClr>
                <a:schemeClr val="accent1"/>
              </a:buClr>
              <a:buSzPts val="2800"/>
              <a:buFont typeface="Arial"/>
              <a:buChar char="•"/>
            </a:pPr>
            <a:r>
              <a:rPr lang="en-GB" sz="2800" b="0" i="0" u="none" strike="noStrike" cap="none">
                <a:solidFill>
                  <a:srgbClr val="00B050"/>
                </a:solidFill>
                <a:latin typeface="Calibri"/>
                <a:ea typeface="Calibri"/>
                <a:cs typeface="Calibri"/>
                <a:sym typeface="Calibri"/>
              </a:rPr>
              <a:t>Long hair must be tied up with simple black, green or red hair ties.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560"/>
              </a:spcBef>
              <a:spcAft>
                <a:spcPts val="0"/>
              </a:spcAft>
              <a:buClr>
                <a:schemeClr val="accent1"/>
              </a:buClr>
              <a:buSzPts val="2800"/>
              <a:buFont typeface="Arial"/>
              <a:buChar char="•"/>
            </a:pPr>
            <a:r>
              <a:rPr lang="en-GB" sz="2800" b="0" i="0" u="none" strike="noStrike" cap="none">
                <a:solidFill>
                  <a:srgbClr val="00B050"/>
                </a:solidFill>
                <a:latin typeface="Calibri"/>
                <a:ea typeface="Calibri"/>
                <a:cs typeface="Calibri"/>
                <a:sym typeface="Calibri"/>
              </a:rPr>
              <a:t>Jewellery – children may only wear simple stud earrings and a silent watch or Fitbit (no smartwatches allowed). No necklaces, bracelets, charity bands etc are allowed.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560"/>
              </a:spcBef>
              <a:spcAft>
                <a:spcPts val="0"/>
              </a:spcAft>
              <a:buClr>
                <a:schemeClr val="accent1"/>
              </a:buClr>
              <a:buSzPts val="2800"/>
              <a:buFont typeface="Arial"/>
              <a:buChar char="•"/>
            </a:pPr>
            <a:r>
              <a:rPr lang="en-GB" sz="2800" b="0" i="0" u="none" strike="noStrike" cap="none">
                <a:solidFill>
                  <a:srgbClr val="00B050"/>
                </a:solidFill>
                <a:latin typeface="Calibri"/>
                <a:ea typeface="Calibri"/>
                <a:cs typeface="Calibri"/>
                <a:sym typeface="Calibri"/>
              </a:rPr>
              <a:t>A warm, waterproof coat must be provided as children play outside.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560"/>
              </a:spcBef>
              <a:spcAft>
                <a:spcPts val="0"/>
              </a:spcAft>
              <a:buClr>
                <a:schemeClr val="accent1"/>
              </a:buClr>
              <a:buSzPts val="2800"/>
              <a:buFont typeface="Arial"/>
              <a:buChar char="•"/>
            </a:pPr>
            <a:r>
              <a:rPr lang="en-GB" sz="2800" b="0" i="0" u="none" strike="noStrike" cap="none">
                <a:solidFill>
                  <a:srgbClr val="00B050"/>
                </a:solidFill>
                <a:latin typeface="Calibri"/>
                <a:ea typeface="Calibri"/>
                <a:cs typeface="Calibri"/>
                <a:sym typeface="Calibri"/>
              </a:rPr>
              <a:t>Red caps must be worn on sunny days and during trips.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560"/>
              </a:spcBef>
              <a:spcAft>
                <a:spcPts val="0"/>
              </a:spcAft>
              <a:buClr>
                <a:schemeClr val="accent1"/>
              </a:buClr>
              <a:buSzPts val="2800"/>
              <a:buFont typeface="Arial"/>
              <a:buChar char="•"/>
            </a:pPr>
            <a:r>
              <a:rPr lang="en-GB" sz="2800" b="0" i="0" u="none" strike="noStrike" cap="none">
                <a:solidFill>
                  <a:srgbClr val="00B050"/>
                </a:solidFill>
                <a:latin typeface="Calibri"/>
                <a:ea typeface="Calibri"/>
                <a:cs typeface="Calibri"/>
                <a:sym typeface="Calibri"/>
              </a:rPr>
              <a:t>Summer uniform can be worn for the first Autumn half term.</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2"/>
          <p:cNvSpPr txBox="1"/>
          <p:nvPr/>
        </p:nvSpPr>
        <p:spPr>
          <a:xfrm>
            <a:off x="227012" y="457200"/>
            <a:ext cx="11658600" cy="6080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7200"/>
              <a:buFont typeface="Arial"/>
              <a:buNone/>
            </a:pPr>
            <a:r>
              <a:rPr lang="en-GB" sz="7200" b="1" i="0" u="none" strike="noStrike" cap="none">
                <a:solidFill>
                  <a:srgbClr val="FF0000"/>
                </a:solidFill>
                <a:latin typeface="Calibri"/>
                <a:ea typeface="Calibri"/>
                <a:cs typeface="Calibri"/>
                <a:sym typeface="Calibri"/>
              </a:rPr>
              <a:t>PE Kit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400"/>
              </a:spcBef>
              <a:spcAft>
                <a:spcPts val="0"/>
              </a:spcAft>
              <a:buClr>
                <a:srgbClr val="00B050"/>
              </a:buClr>
              <a:buSzPts val="2800"/>
              <a:buFont typeface="Arial"/>
              <a:buNone/>
            </a:pPr>
            <a:r>
              <a:rPr lang="en-GB" sz="2500" b="1" i="0" u="sng" strike="noStrike" cap="none">
                <a:solidFill>
                  <a:srgbClr val="00B050"/>
                </a:solidFill>
                <a:latin typeface="Calibri"/>
                <a:ea typeface="Calibri"/>
                <a:cs typeface="Calibri"/>
                <a:sym typeface="Calibri"/>
              </a:rPr>
              <a:t>Please ensure all items of clothing are CLEARLY MARKED WITH YOUR CHILD’S NAME.</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00B050"/>
              </a:buClr>
              <a:buSzPts val="2400"/>
              <a:buFont typeface="Arial"/>
              <a:buChar char="•"/>
            </a:pPr>
            <a:r>
              <a:rPr lang="en-GB" sz="2400" b="0" i="0" u="none" strike="noStrike" cap="none">
                <a:solidFill>
                  <a:srgbClr val="00B050"/>
                </a:solidFill>
                <a:latin typeface="Calibri"/>
                <a:ea typeface="Calibri"/>
                <a:cs typeface="Calibri"/>
                <a:sym typeface="Calibri"/>
              </a:rPr>
              <a:t>Our PE days are </a:t>
            </a:r>
            <a:r>
              <a:rPr lang="en-GB" sz="2400">
                <a:solidFill>
                  <a:srgbClr val="00B050"/>
                </a:solidFill>
                <a:latin typeface="Calibri"/>
                <a:ea typeface="Calibri"/>
                <a:cs typeface="Calibri"/>
                <a:sym typeface="Calibri"/>
              </a:rPr>
              <a:t>Wednesday</a:t>
            </a:r>
            <a:r>
              <a:rPr lang="en-GB" sz="2400" b="0" i="0" u="none" strike="noStrike" cap="none">
                <a:solidFill>
                  <a:srgbClr val="00B050"/>
                </a:solidFill>
                <a:latin typeface="Calibri"/>
                <a:ea typeface="Calibri"/>
                <a:cs typeface="Calibri"/>
                <a:sym typeface="Calibri"/>
              </a:rPr>
              <a:t> and </a:t>
            </a:r>
            <a:r>
              <a:rPr lang="en-GB" sz="2400">
                <a:solidFill>
                  <a:srgbClr val="00B050"/>
                </a:solidFill>
                <a:latin typeface="Calibri"/>
                <a:ea typeface="Calibri"/>
                <a:cs typeface="Calibri"/>
                <a:sym typeface="Calibri"/>
              </a:rPr>
              <a:t>Thursday. </a:t>
            </a:r>
            <a:r>
              <a:rPr lang="en-GB" sz="2400" b="0" i="0" u="none" strike="noStrike" cap="none">
                <a:solidFill>
                  <a:srgbClr val="00B050"/>
                </a:solidFill>
                <a:latin typeface="Calibri"/>
                <a:ea typeface="Calibri"/>
                <a:cs typeface="Calibri"/>
                <a:sym typeface="Calibri"/>
              </a:rPr>
              <a:t> Children should wear their P.E. kit to school on P.E. days.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00B050"/>
              </a:buClr>
              <a:buSzPts val="2400"/>
              <a:buFont typeface="Arial"/>
              <a:buChar char="•"/>
            </a:pPr>
            <a:r>
              <a:rPr lang="en-GB" sz="2400" b="0" i="0" u="none" strike="noStrike" cap="none">
                <a:solidFill>
                  <a:srgbClr val="00B050"/>
                </a:solidFill>
                <a:latin typeface="Calibri"/>
                <a:ea typeface="Calibri"/>
                <a:cs typeface="Calibri"/>
                <a:sym typeface="Calibri"/>
              </a:rPr>
              <a:t>Plain white T shirt (with or without school logos but no other logos)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00B050"/>
              </a:buClr>
              <a:buSzPts val="2400"/>
              <a:buFont typeface="Arial"/>
              <a:buChar char="•"/>
            </a:pPr>
            <a:r>
              <a:rPr lang="en-GB" sz="2400" b="0" i="0" u="none" strike="noStrike" cap="none">
                <a:solidFill>
                  <a:srgbClr val="00B050"/>
                </a:solidFill>
                <a:latin typeface="Calibri"/>
                <a:ea typeface="Calibri"/>
                <a:cs typeface="Calibri"/>
                <a:sym typeface="Calibri"/>
              </a:rPr>
              <a:t>Red shorts/ black leggings or tracksuit bottoms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00B050"/>
              </a:buClr>
              <a:buSzPts val="2400"/>
              <a:buFont typeface="Arial"/>
              <a:buChar char="•"/>
            </a:pPr>
            <a:r>
              <a:rPr lang="en-GB" sz="2400" b="0" i="0" u="none" strike="noStrike" cap="none">
                <a:solidFill>
                  <a:srgbClr val="00B050"/>
                </a:solidFill>
                <a:latin typeface="Calibri"/>
                <a:ea typeface="Calibri"/>
                <a:cs typeface="Calibri"/>
                <a:sym typeface="Calibri"/>
              </a:rPr>
              <a:t>Red hoodie with NO DRAWSTRING  (plain red or with school logo but no other logos) or school jumper/ cardigan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00B050"/>
              </a:buClr>
              <a:buSzPts val="2400"/>
              <a:buFont typeface="Arial"/>
              <a:buChar char="•"/>
            </a:pPr>
            <a:r>
              <a:rPr lang="en-GB" sz="2400" b="0" i="0" u="none" strike="noStrike" cap="none">
                <a:solidFill>
                  <a:srgbClr val="00B050"/>
                </a:solidFill>
                <a:latin typeface="Calibri"/>
                <a:ea typeface="Calibri"/>
                <a:cs typeface="Calibri"/>
                <a:sym typeface="Calibri"/>
              </a:rPr>
              <a:t>Plain trainers with non-marking soles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00B050"/>
              </a:buClr>
              <a:buSzPts val="2400"/>
              <a:buFont typeface="Arial"/>
              <a:buChar char="•"/>
            </a:pPr>
            <a:r>
              <a:rPr lang="en-GB" sz="2400" b="0" i="0" u="none" strike="noStrike" cap="none">
                <a:solidFill>
                  <a:srgbClr val="00B050"/>
                </a:solidFill>
                <a:latin typeface="Calibri"/>
                <a:ea typeface="Calibri"/>
                <a:cs typeface="Calibri"/>
                <a:sym typeface="Calibri"/>
              </a:rPr>
              <a:t>No jewellery should be worn. </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1000"/>
              </a:spcBef>
              <a:spcAft>
                <a:spcPts val="0"/>
              </a:spcAft>
              <a:buClr>
                <a:schemeClr val="dk1"/>
              </a:buClr>
              <a:buSzPts val="2000"/>
              <a:buFont typeface="Noto Sans Symbols"/>
              <a:buNone/>
            </a:pPr>
            <a:endParaRPr sz="2000" b="0" i="0" u="none" strike="noStrike" cap="none">
              <a:solidFill>
                <a:srgbClr val="00B050"/>
              </a:solidFill>
              <a:latin typeface="Calibri"/>
              <a:ea typeface="Calibri"/>
              <a:cs typeface="Calibri"/>
              <a:sym typeface="Calibri"/>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p:nvPr/>
        </p:nvSpPr>
        <p:spPr>
          <a:xfrm>
            <a:off x="2665412" y="609600"/>
            <a:ext cx="65532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1" i="0" u="none" strike="noStrike" cap="none">
                <a:solidFill>
                  <a:srgbClr val="FF0000"/>
                </a:solidFill>
                <a:latin typeface="Calibri"/>
                <a:ea typeface="Calibri"/>
                <a:cs typeface="Calibri"/>
                <a:sym typeface="Calibri"/>
              </a:rPr>
              <a:t>R.E. </a:t>
            </a:r>
            <a:endParaRPr sz="1400" b="0" i="0" u="none" strike="noStrike" cap="none">
              <a:solidFill>
                <a:srgbClr val="000000"/>
              </a:solidFill>
              <a:latin typeface="Arial"/>
              <a:ea typeface="Arial"/>
              <a:cs typeface="Arial"/>
              <a:sym typeface="Arial"/>
            </a:endParaRPr>
          </a:p>
        </p:txBody>
      </p:sp>
      <p:sp>
        <p:nvSpPr>
          <p:cNvPr id="218" name="Google Shape;218;p13"/>
          <p:cNvSpPr txBox="1"/>
          <p:nvPr/>
        </p:nvSpPr>
        <p:spPr>
          <a:xfrm>
            <a:off x="544662" y="1981200"/>
            <a:ext cx="8244000" cy="400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sng" strike="noStrike" cap="none">
                <a:solidFill>
                  <a:srgbClr val="00B050"/>
                </a:solidFill>
                <a:latin typeface="Calibri"/>
                <a:ea typeface="Calibri"/>
                <a:cs typeface="Calibri"/>
                <a:sym typeface="Calibri"/>
              </a:rPr>
              <a:t>Autumn Term</a:t>
            </a:r>
            <a:endParaRPr sz="2000" b="1" i="0" u="sng" strike="noStrike" cap="none">
              <a:solidFill>
                <a:srgbClr val="00B05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a:solidFill>
                  <a:srgbClr val="00B050"/>
                </a:solidFill>
                <a:latin typeface="Calibri"/>
                <a:ea typeface="Calibri"/>
                <a:cs typeface="Calibri"/>
                <a:sym typeface="Calibri"/>
              </a:rPr>
              <a:t>Creation and Covenant - Abraham</a:t>
            </a:r>
            <a:endParaRPr sz="2000" b="1">
              <a:solidFill>
                <a:srgbClr val="00B05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a:solidFill>
                  <a:srgbClr val="00B050"/>
                </a:solidFill>
                <a:latin typeface="Calibri"/>
                <a:ea typeface="Calibri"/>
                <a:cs typeface="Calibri"/>
                <a:sym typeface="Calibri"/>
              </a:rPr>
              <a:t>Prophecy and Promise - Advent</a:t>
            </a:r>
            <a:endParaRPr sz="2000" b="1">
              <a:solidFill>
                <a:srgbClr val="00B05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u="sng">
              <a:solidFill>
                <a:srgbClr val="00B05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sng" strike="noStrike" cap="none">
                <a:solidFill>
                  <a:srgbClr val="00B050"/>
                </a:solidFill>
                <a:latin typeface="Calibri"/>
                <a:ea typeface="Calibri"/>
                <a:cs typeface="Calibri"/>
                <a:sym typeface="Calibri"/>
              </a:rPr>
              <a:t>Spring Term</a:t>
            </a:r>
            <a:endParaRPr sz="2000" b="1" i="0" u="sng" strike="noStrike" cap="none">
              <a:solidFill>
                <a:srgbClr val="00B05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a:solidFill>
                  <a:srgbClr val="00B050"/>
                </a:solidFill>
                <a:latin typeface="Calibri"/>
                <a:ea typeface="Calibri"/>
                <a:cs typeface="Calibri"/>
                <a:sym typeface="Calibri"/>
              </a:rPr>
              <a:t>Galilee to Jerusalem - Teachings of Jesus</a:t>
            </a:r>
            <a:endParaRPr sz="2000" b="1">
              <a:solidFill>
                <a:srgbClr val="00B05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a:solidFill>
                  <a:srgbClr val="00B050"/>
                </a:solidFill>
                <a:latin typeface="Calibri"/>
                <a:ea typeface="Calibri"/>
                <a:cs typeface="Calibri"/>
                <a:sym typeface="Calibri"/>
              </a:rPr>
              <a:t>Desert to Garden - Lent and Easter</a:t>
            </a:r>
            <a:endParaRPr sz="2000" b="1">
              <a:solidFill>
                <a:srgbClr val="00B05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a:solidFill>
                <a:srgbClr val="00B05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sng" strike="noStrike" cap="none">
                <a:solidFill>
                  <a:srgbClr val="00B050"/>
                </a:solidFill>
                <a:latin typeface="Calibri"/>
                <a:ea typeface="Calibri"/>
                <a:cs typeface="Calibri"/>
                <a:sym typeface="Calibri"/>
              </a:rPr>
              <a:t>Summer Term</a:t>
            </a:r>
            <a:endParaRPr sz="2000" b="1" i="0" u="sng" strike="noStrike" cap="none">
              <a:solidFill>
                <a:srgbClr val="00B05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a:solidFill>
                  <a:srgbClr val="00B050"/>
                </a:solidFill>
                <a:latin typeface="Calibri"/>
                <a:ea typeface="Calibri"/>
                <a:cs typeface="Calibri"/>
                <a:sym typeface="Calibri"/>
              </a:rPr>
              <a:t>To the ends of the Earth - St Paul</a:t>
            </a:r>
            <a:endParaRPr sz="2000" b="1">
              <a:solidFill>
                <a:srgbClr val="00B05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a:solidFill>
                  <a:srgbClr val="00B050"/>
                </a:solidFill>
                <a:latin typeface="Calibri"/>
                <a:ea typeface="Calibri"/>
                <a:cs typeface="Calibri"/>
                <a:sym typeface="Calibri"/>
              </a:rPr>
              <a:t>Dialogue and encounter - Other Faiths</a:t>
            </a:r>
            <a:endParaRPr sz="2000" b="1">
              <a:solidFill>
                <a:srgbClr val="00B05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u="sng">
              <a:solidFill>
                <a:srgbClr val="00B05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9" name="Google Shape;219;p13"/>
          <p:cNvPicPr preferRelativeResize="0"/>
          <p:nvPr/>
        </p:nvPicPr>
        <p:blipFill rotWithShape="1">
          <a:blip r:embed="rId3">
            <a:alphaModFix/>
          </a:blip>
          <a:srcRect/>
          <a:stretch/>
        </p:blipFill>
        <p:spPr>
          <a:xfrm>
            <a:off x="7999412" y="2414915"/>
            <a:ext cx="3929650" cy="2614285"/>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37c4b9cfce3_0_7"/>
          <p:cNvSpPr txBox="1">
            <a:spLocks noGrp="1"/>
          </p:cNvSpPr>
          <p:nvPr>
            <p:ph type="title"/>
          </p:nvPr>
        </p:nvSpPr>
        <p:spPr>
          <a:xfrm>
            <a:off x="2493962" y="206375"/>
            <a:ext cx="7024800" cy="11430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0000"/>
              </a:buClr>
              <a:buSzPts val="6000"/>
              <a:buFont typeface="Calibri"/>
              <a:buNone/>
            </a:pPr>
            <a:r>
              <a:rPr lang="en-GB" sz="6000" b="1">
                <a:solidFill>
                  <a:srgbClr val="FF0000"/>
                </a:solidFill>
                <a:latin typeface="Calibri"/>
                <a:ea typeface="Calibri"/>
                <a:cs typeface="Calibri"/>
                <a:sym typeface="Calibri"/>
              </a:rPr>
              <a:t>Reading in Year 4</a:t>
            </a:r>
            <a:endParaRPr/>
          </a:p>
        </p:txBody>
      </p:sp>
      <p:sp>
        <p:nvSpPr>
          <p:cNvPr id="226" name="Google Shape;226;g37c4b9cfce3_0_7"/>
          <p:cNvSpPr txBox="1">
            <a:spLocks noGrp="1"/>
          </p:cNvSpPr>
          <p:nvPr>
            <p:ph type="body" idx="1"/>
          </p:nvPr>
        </p:nvSpPr>
        <p:spPr>
          <a:xfrm>
            <a:off x="1065212" y="1981200"/>
            <a:ext cx="10058400" cy="5760900"/>
          </a:xfrm>
          <a:prstGeom prst="rect">
            <a:avLst/>
          </a:prstGeom>
          <a:noFill/>
          <a:ln>
            <a:noFill/>
          </a:ln>
        </p:spPr>
        <p:txBody>
          <a:bodyPr spcFirstLastPara="1" wrap="square" lIns="0" tIns="45700" rIns="0" bIns="45700" anchor="t" anchorCtr="0">
            <a:normAutofit/>
          </a:bodyPr>
          <a:lstStyle/>
          <a:p>
            <a:pPr marL="91413" lvl="0" indent="-177800" algn="l" rtl="0">
              <a:lnSpc>
                <a:spcPct val="90000"/>
              </a:lnSpc>
              <a:spcBef>
                <a:spcPts val="0"/>
              </a:spcBef>
              <a:spcAft>
                <a:spcPts val="0"/>
              </a:spcAft>
              <a:buClr>
                <a:srgbClr val="99CB38"/>
              </a:buClr>
              <a:buSzPts val="2800"/>
              <a:buFont typeface="Noto Sans Symbols"/>
              <a:buChar char="⮚"/>
            </a:pPr>
            <a:r>
              <a:rPr lang="en-GB" sz="2800" b="1">
                <a:solidFill>
                  <a:srgbClr val="00B050"/>
                </a:solidFill>
              </a:rPr>
              <a:t>Reading frequently is important so please aim to read daily at home – reading books and other reading material from a variety of genres (e.g. non-fiction, magazines, newspapers, recipes, poetry.)</a:t>
            </a:r>
            <a:endParaRPr/>
          </a:p>
          <a:p>
            <a:pPr marL="91413" lvl="0" indent="-177800" algn="l" rtl="0">
              <a:lnSpc>
                <a:spcPct val="90000"/>
              </a:lnSpc>
              <a:spcBef>
                <a:spcPts val="1400"/>
              </a:spcBef>
              <a:spcAft>
                <a:spcPts val="0"/>
              </a:spcAft>
              <a:buClr>
                <a:srgbClr val="99CB38"/>
              </a:buClr>
              <a:buSzPts val="2800"/>
              <a:buFont typeface="Noto Sans Symbols"/>
              <a:buChar char="⮚"/>
            </a:pPr>
            <a:r>
              <a:rPr lang="en-GB" sz="2800" b="1">
                <a:solidFill>
                  <a:srgbClr val="00B050"/>
                </a:solidFill>
              </a:rPr>
              <a:t>Develop Comprehension by questioning children (VIPERS – Vocabulary, Inference, Predict, Explain, Retrieval, Summarise)</a:t>
            </a:r>
            <a:endParaRPr/>
          </a:p>
          <a:p>
            <a:pPr marL="91413" lvl="0" indent="-177800" algn="l" rtl="0">
              <a:lnSpc>
                <a:spcPct val="90000"/>
              </a:lnSpc>
              <a:spcBef>
                <a:spcPts val="1400"/>
              </a:spcBef>
              <a:spcAft>
                <a:spcPts val="0"/>
              </a:spcAft>
              <a:buClr>
                <a:srgbClr val="99CB38"/>
              </a:buClr>
              <a:buSzPts val="2800"/>
              <a:buFont typeface="Noto Sans Symbols"/>
              <a:buChar char="⮚"/>
            </a:pPr>
            <a:r>
              <a:rPr lang="en-GB" sz="2800" b="1">
                <a:solidFill>
                  <a:srgbClr val="00B050"/>
                </a:solidFill>
              </a:rPr>
              <a:t>Guided reading sessions in school to teach skills of reading.</a:t>
            </a:r>
            <a:endParaRPr/>
          </a:p>
          <a:p>
            <a:pPr marL="91413" lvl="0" indent="-177800" algn="l" rtl="0">
              <a:lnSpc>
                <a:spcPct val="90000"/>
              </a:lnSpc>
              <a:spcBef>
                <a:spcPts val="1400"/>
              </a:spcBef>
              <a:spcAft>
                <a:spcPts val="0"/>
              </a:spcAft>
              <a:buClr>
                <a:srgbClr val="99CB38"/>
              </a:buClr>
              <a:buSzPts val="2800"/>
              <a:buFont typeface="Noto Sans Symbols"/>
              <a:buChar char="⮚"/>
            </a:pPr>
            <a:r>
              <a:rPr lang="en-GB" sz="2800" b="1">
                <a:solidFill>
                  <a:srgbClr val="00B050"/>
                </a:solidFill>
              </a:rPr>
              <a:t>Library books – please read and return for weekly library sessions</a:t>
            </a:r>
            <a:endParaRPr/>
          </a:p>
          <a:p>
            <a:pPr marL="91413" lvl="0" indent="-2513" algn="l" rtl="0">
              <a:lnSpc>
                <a:spcPct val="90000"/>
              </a:lnSpc>
              <a:spcBef>
                <a:spcPts val="1400"/>
              </a:spcBef>
              <a:spcAft>
                <a:spcPts val="0"/>
              </a:spcAft>
              <a:buSzPts val="1400"/>
              <a:buFont typeface="Noto Sans Symbols"/>
              <a:buNone/>
            </a:pPr>
            <a:endParaRPr sz="1400" b="1">
              <a:solidFill>
                <a:srgbClr val="00B050"/>
              </a:solidFil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7c4b9cfce3_0_105"/>
          <p:cNvSpPr txBox="1">
            <a:spLocks noGrp="1"/>
          </p:cNvSpPr>
          <p:nvPr>
            <p:ph type="title"/>
          </p:nvPr>
        </p:nvSpPr>
        <p:spPr>
          <a:xfrm>
            <a:off x="2360612" y="533400"/>
            <a:ext cx="7024800" cy="11430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0000"/>
              </a:buClr>
              <a:buSzPts val="6000"/>
              <a:buFont typeface="Calibri"/>
              <a:buNone/>
            </a:pPr>
            <a:r>
              <a:rPr lang="en-GB" sz="6000" b="1">
                <a:solidFill>
                  <a:srgbClr val="FF0000"/>
                </a:solidFill>
                <a:latin typeface="Calibri"/>
                <a:ea typeface="Calibri"/>
                <a:cs typeface="Calibri"/>
                <a:sym typeface="Calibri"/>
              </a:rPr>
              <a:t>Spelling in Year 4 </a:t>
            </a:r>
            <a:endParaRPr/>
          </a:p>
        </p:txBody>
      </p:sp>
      <p:sp>
        <p:nvSpPr>
          <p:cNvPr id="233" name="Google Shape;233;g37c4b9cfce3_0_105"/>
          <p:cNvSpPr txBox="1">
            <a:spLocks noGrp="1"/>
          </p:cNvSpPr>
          <p:nvPr>
            <p:ph type="body" idx="1"/>
          </p:nvPr>
        </p:nvSpPr>
        <p:spPr>
          <a:xfrm>
            <a:off x="1065212" y="1981200"/>
            <a:ext cx="9448800" cy="3124200"/>
          </a:xfrm>
          <a:prstGeom prst="rect">
            <a:avLst/>
          </a:prstGeom>
          <a:noFill/>
          <a:ln>
            <a:noFill/>
          </a:ln>
        </p:spPr>
        <p:txBody>
          <a:bodyPr spcFirstLastPara="1" wrap="square" lIns="0" tIns="45700" rIns="0" bIns="45700" anchor="t" anchorCtr="0">
            <a:normAutofit/>
          </a:bodyPr>
          <a:lstStyle/>
          <a:p>
            <a:pPr marL="91413" lvl="0" indent="-177800" algn="l" rtl="0">
              <a:lnSpc>
                <a:spcPct val="90000"/>
              </a:lnSpc>
              <a:spcBef>
                <a:spcPts val="0"/>
              </a:spcBef>
              <a:spcAft>
                <a:spcPts val="0"/>
              </a:spcAft>
              <a:buSzPts val="2800"/>
              <a:buFont typeface="Noto Sans Symbols"/>
              <a:buChar char="⮚"/>
            </a:pPr>
            <a:r>
              <a:rPr lang="en-GB" sz="2800" b="1">
                <a:solidFill>
                  <a:srgbClr val="00B050"/>
                </a:solidFill>
              </a:rPr>
              <a:t>Weekly spelling patterns taught and homework given</a:t>
            </a:r>
            <a:endParaRPr/>
          </a:p>
          <a:p>
            <a:pPr marL="91413" lvl="0" indent="-177800" algn="l" rtl="0">
              <a:lnSpc>
                <a:spcPct val="90000"/>
              </a:lnSpc>
              <a:spcBef>
                <a:spcPts val="1400"/>
              </a:spcBef>
              <a:spcAft>
                <a:spcPts val="0"/>
              </a:spcAft>
              <a:buSzPts val="2800"/>
              <a:buFont typeface="Noto Sans Symbols"/>
              <a:buChar char="⮚"/>
            </a:pPr>
            <a:r>
              <a:rPr lang="en-GB" sz="2800" b="1">
                <a:solidFill>
                  <a:srgbClr val="00B050"/>
                </a:solidFill>
              </a:rPr>
              <a:t>Prefixes e.g. un-, in-, dis-</a:t>
            </a:r>
            <a:endParaRPr/>
          </a:p>
          <a:p>
            <a:pPr marL="91413" lvl="0" indent="-177800" algn="l" rtl="0">
              <a:lnSpc>
                <a:spcPct val="90000"/>
              </a:lnSpc>
              <a:spcBef>
                <a:spcPts val="1400"/>
              </a:spcBef>
              <a:spcAft>
                <a:spcPts val="0"/>
              </a:spcAft>
              <a:buSzPts val="2800"/>
              <a:buFont typeface="Noto Sans Symbols"/>
              <a:buChar char="⮚"/>
            </a:pPr>
            <a:r>
              <a:rPr lang="en-GB" sz="2800" b="1">
                <a:solidFill>
                  <a:srgbClr val="00B050"/>
                </a:solidFill>
              </a:rPr>
              <a:t>Suffixes e.g. -ure, -ful</a:t>
            </a:r>
            <a:endParaRPr sz="2800" b="1">
              <a:solidFill>
                <a:srgbClr val="00B050"/>
              </a:solidFill>
            </a:endParaRPr>
          </a:p>
          <a:p>
            <a:pPr marL="91413" lvl="0" indent="-177800" algn="l" rtl="0">
              <a:lnSpc>
                <a:spcPct val="90000"/>
              </a:lnSpc>
              <a:spcBef>
                <a:spcPts val="1400"/>
              </a:spcBef>
              <a:spcAft>
                <a:spcPts val="0"/>
              </a:spcAft>
              <a:buSzPts val="2800"/>
              <a:buFont typeface="Noto Sans Symbols"/>
              <a:buChar char="⮚"/>
            </a:pPr>
            <a:r>
              <a:rPr lang="en-GB" sz="2800" b="1">
                <a:solidFill>
                  <a:srgbClr val="00B050"/>
                </a:solidFill>
              </a:rPr>
              <a:t>Spelling and reading Year 3 and 4 words from memory.   </a:t>
            </a:r>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7c4b9cfce3_0_302"/>
          <p:cNvSpPr txBox="1">
            <a:spLocks noGrp="1"/>
          </p:cNvSpPr>
          <p:nvPr>
            <p:ph type="title"/>
          </p:nvPr>
        </p:nvSpPr>
        <p:spPr>
          <a:xfrm>
            <a:off x="2493962" y="206375"/>
            <a:ext cx="7024800" cy="11430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0000"/>
              </a:buClr>
              <a:buSzPts val="6000"/>
              <a:buFont typeface="Calibri"/>
              <a:buNone/>
            </a:pPr>
            <a:r>
              <a:rPr lang="en-GB" sz="6000" b="1">
                <a:solidFill>
                  <a:srgbClr val="FF0000"/>
                </a:solidFill>
                <a:latin typeface="Calibri"/>
                <a:ea typeface="Calibri"/>
                <a:cs typeface="Calibri"/>
                <a:sym typeface="Calibri"/>
              </a:rPr>
              <a:t>Writing in Year 4</a:t>
            </a:r>
            <a:endParaRPr/>
          </a:p>
        </p:txBody>
      </p:sp>
      <p:sp>
        <p:nvSpPr>
          <p:cNvPr id="240" name="Google Shape;240;g37c4b9cfce3_0_302"/>
          <p:cNvSpPr txBox="1">
            <a:spLocks noGrp="1"/>
          </p:cNvSpPr>
          <p:nvPr>
            <p:ph type="body" idx="1"/>
          </p:nvPr>
        </p:nvSpPr>
        <p:spPr>
          <a:xfrm>
            <a:off x="1065212" y="1981200"/>
            <a:ext cx="10363200" cy="5760900"/>
          </a:xfrm>
          <a:prstGeom prst="rect">
            <a:avLst/>
          </a:prstGeom>
          <a:noFill/>
          <a:ln>
            <a:noFill/>
          </a:ln>
        </p:spPr>
        <p:txBody>
          <a:bodyPr spcFirstLastPara="1" wrap="square" lIns="0" tIns="45700" rIns="0" bIns="45700" anchor="t" anchorCtr="0">
            <a:normAutofit/>
          </a:bodyPr>
          <a:lstStyle/>
          <a:p>
            <a:pPr marL="91413" lvl="0" indent="-177800" algn="l" rtl="0">
              <a:lnSpc>
                <a:spcPct val="90000"/>
              </a:lnSpc>
              <a:spcBef>
                <a:spcPts val="0"/>
              </a:spcBef>
              <a:spcAft>
                <a:spcPts val="0"/>
              </a:spcAft>
              <a:buClr>
                <a:srgbClr val="99CB38"/>
              </a:buClr>
              <a:buSzPts val="2800"/>
              <a:buFont typeface="Noto Sans Symbols"/>
              <a:buChar char="⮚"/>
            </a:pPr>
            <a:r>
              <a:rPr lang="en-GB" sz="2800">
                <a:solidFill>
                  <a:srgbClr val="00B050"/>
                </a:solidFill>
              </a:rPr>
              <a:t>Children use black handwriting pens</a:t>
            </a:r>
            <a:endParaRPr/>
          </a:p>
          <a:p>
            <a:pPr marL="91413" lvl="0" indent="-177800" algn="l" rtl="0">
              <a:lnSpc>
                <a:spcPct val="90000"/>
              </a:lnSpc>
              <a:spcBef>
                <a:spcPts val="1400"/>
              </a:spcBef>
              <a:spcAft>
                <a:spcPts val="0"/>
              </a:spcAft>
              <a:buClr>
                <a:srgbClr val="99CB38"/>
              </a:buClr>
              <a:buSzPts val="2800"/>
              <a:buFont typeface="Noto Sans Symbols"/>
              <a:buChar char="⮚"/>
            </a:pPr>
            <a:r>
              <a:rPr lang="en-GB" sz="2800">
                <a:solidFill>
                  <a:srgbClr val="00B050"/>
                </a:solidFill>
              </a:rPr>
              <a:t>Cursive (joined handwriting)</a:t>
            </a:r>
            <a:endParaRPr/>
          </a:p>
          <a:p>
            <a:pPr marL="91413" lvl="0" indent="-177800" algn="l" rtl="0">
              <a:lnSpc>
                <a:spcPct val="90000"/>
              </a:lnSpc>
              <a:spcBef>
                <a:spcPts val="1400"/>
              </a:spcBef>
              <a:spcAft>
                <a:spcPts val="0"/>
              </a:spcAft>
              <a:buClr>
                <a:srgbClr val="99CB38"/>
              </a:buClr>
              <a:buSzPts val="2800"/>
              <a:buFont typeface="Noto Sans Symbols"/>
              <a:buChar char="⮚"/>
            </a:pPr>
            <a:r>
              <a:rPr lang="en-GB" sz="2800">
                <a:solidFill>
                  <a:srgbClr val="00B050"/>
                </a:solidFill>
              </a:rPr>
              <a:t>Writing for a range of purposes e.g. non-chronological reports, narrative, explanations, persuasion, biography, diary writing.</a:t>
            </a:r>
            <a:endParaRPr/>
          </a:p>
          <a:p>
            <a:pPr marL="91413" lvl="0" indent="-177800" algn="l" rtl="0">
              <a:lnSpc>
                <a:spcPct val="90000"/>
              </a:lnSpc>
              <a:spcBef>
                <a:spcPts val="1400"/>
              </a:spcBef>
              <a:spcAft>
                <a:spcPts val="0"/>
              </a:spcAft>
              <a:buClr>
                <a:srgbClr val="99CB38"/>
              </a:buClr>
              <a:buSzPts val="2800"/>
              <a:buFont typeface="Noto Sans Symbols"/>
              <a:buChar char="⮚"/>
            </a:pPr>
            <a:r>
              <a:rPr lang="en-GB" sz="2800">
                <a:solidFill>
                  <a:srgbClr val="00B050"/>
                </a:solidFill>
              </a:rPr>
              <a:t>Reading widely will benefit children in their writing ability.</a:t>
            </a:r>
            <a:endParaRPr/>
          </a:p>
          <a:p>
            <a:pPr marL="91413" lvl="0" indent="-2513" algn="l" rtl="0">
              <a:lnSpc>
                <a:spcPct val="90000"/>
              </a:lnSpc>
              <a:spcBef>
                <a:spcPts val="1400"/>
              </a:spcBef>
              <a:spcAft>
                <a:spcPts val="0"/>
              </a:spcAft>
              <a:buSzPts val="1400"/>
              <a:buFont typeface="Noto Sans Symbols"/>
              <a:buNone/>
            </a:pPr>
            <a:endParaRPr sz="1400" b="1">
              <a:solidFill>
                <a:srgbClr val="00B050"/>
              </a:solidFill>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37c4b9cfce3_0_203"/>
          <p:cNvSpPr txBox="1">
            <a:spLocks noGrp="1"/>
          </p:cNvSpPr>
          <p:nvPr>
            <p:ph type="title"/>
          </p:nvPr>
        </p:nvSpPr>
        <p:spPr>
          <a:xfrm>
            <a:off x="2493962" y="206375"/>
            <a:ext cx="7024800" cy="11430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0000"/>
              </a:buClr>
              <a:buSzPts val="6000"/>
              <a:buFont typeface="Calibri"/>
              <a:buNone/>
            </a:pPr>
            <a:r>
              <a:rPr lang="en-GB" sz="6000" b="1">
                <a:solidFill>
                  <a:srgbClr val="FF0000"/>
                </a:solidFill>
                <a:latin typeface="Calibri"/>
                <a:ea typeface="Calibri"/>
                <a:cs typeface="Calibri"/>
                <a:sym typeface="Calibri"/>
              </a:rPr>
              <a:t>Maths in Year 4</a:t>
            </a:r>
            <a:endParaRPr/>
          </a:p>
        </p:txBody>
      </p:sp>
      <p:sp>
        <p:nvSpPr>
          <p:cNvPr id="247" name="Google Shape;247;g37c4b9cfce3_0_203"/>
          <p:cNvSpPr txBox="1">
            <a:spLocks noGrp="1"/>
          </p:cNvSpPr>
          <p:nvPr>
            <p:ph type="body" idx="1"/>
          </p:nvPr>
        </p:nvSpPr>
        <p:spPr>
          <a:xfrm>
            <a:off x="684213" y="1981200"/>
            <a:ext cx="5410200" cy="4343400"/>
          </a:xfrm>
          <a:prstGeom prst="rect">
            <a:avLst/>
          </a:prstGeom>
          <a:noFill/>
          <a:ln>
            <a:noFill/>
          </a:ln>
        </p:spPr>
        <p:txBody>
          <a:bodyPr spcFirstLastPara="1" wrap="square" lIns="0" tIns="45700" rIns="0" bIns="45700" anchor="t" anchorCtr="0">
            <a:normAutofit fontScale="92500" lnSpcReduction="10000"/>
          </a:bodyPr>
          <a:lstStyle/>
          <a:p>
            <a:pPr marL="91413" lvl="0" indent="-111601" algn="l" rtl="0">
              <a:lnSpc>
                <a:spcPct val="90000"/>
              </a:lnSpc>
              <a:spcBef>
                <a:spcPts val="0"/>
              </a:spcBef>
              <a:spcAft>
                <a:spcPts val="0"/>
              </a:spcAft>
              <a:buSzPct val="100000"/>
              <a:buFont typeface="Noto Sans Symbols"/>
              <a:buChar char="⮚"/>
            </a:pPr>
            <a:r>
              <a:rPr lang="en-GB" sz="1900" b="1">
                <a:solidFill>
                  <a:srgbClr val="00B050"/>
                </a:solidFill>
              </a:rPr>
              <a:t>Place value, rounding numbers</a:t>
            </a:r>
            <a:endParaRPr/>
          </a:p>
          <a:p>
            <a:pPr marL="91413" lvl="0" indent="-111601" algn="l" rtl="0">
              <a:lnSpc>
                <a:spcPct val="90000"/>
              </a:lnSpc>
              <a:spcBef>
                <a:spcPts val="1400"/>
              </a:spcBef>
              <a:spcAft>
                <a:spcPts val="0"/>
              </a:spcAft>
              <a:buSzPct val="100000"/>
              <a:buFont typeface="Noto Sans Symbols"/>
              <a:buChar char="⮚"/>
            </a:pPr>
            <a:r>
              <a:rPr lang="en-GB" sz="1900" b="1">
                <a:solidFill>
                  <a:srgbClr val="00B050"/>
                </a:solidFill>
              </a:rPr>
              <a:t>Revision written addition &amp; subtraction.</a:t>
            </a:r>
            <a:endParaRPr/>
          </a:p>
          <a:p>
            <a:pPr marL="91413" lvl="0" indent="-111601" algn="l" rtl="0">
              <a:lnSpc>
                <a:spcPct val="90000"/>
              </a:lnSpc>
              <a:spcBef>
                <a:spcPts val="1400"/>
              </a:spcBef>
              <a:spcAft>
                <a:spcPts val="0"/>
              </a:spcAft>
              <a:buSzPct val="100000"/>
              <a:buFont typeface="Noto Sans Symbols"/>
              <a:buChar char="⮚"/>
            </a:pPr>
            <a:r>
              <a:rPr lang="en-GB" sz="1900" b="1">
                <a:solidFill>
                  <a:srgbClr val="00B050"/>
                </a:solidFill>
              </a:rPr>
              <a:t>Multiplication &amp; division – facts, formal written layout</a:t>
            </a:r>
            <a:endParaRPr/>
          </a:p>
          <a:p>
            <a:pPr marL="91413" lvl="0" indent="-111601" algn="l" rtl="0">
              <a:lnSpc>
                <a:spcPct val="90000"/>
              </a:lnSpc>
              <a:spcBef>
                <a:spcPts val="1400"/>
              </a:spcBef>
              <a:spcAft>
                <a:spcPts val="0"/>
              </a:spcAft>
              <a:buSzPct val="100000"/>
              <a:buFont typeface="Noto Sans Symbols"/>
              <a:buChar char="⮚"/>
            </a:pPr>
            <a:r>
              <a:rPr lang="en-GB" sz="1900" b="1">
                <a:solidFill>
                  <a:srgbClr val="00B050"/>
                </a:solidFill>
              </a:rPr>
              <a:t>Factor pairs, integer scaling &amp; correspondence problems</a:t>
            </a:r>
            <a:endParaRPr/>
          </a:p>
          <a:p>
            <a:pPr marL="91413" lvl="0" indent="-111601" algn="l" rtl="0">
              <a:lnSpc>
                <a:spcPct val="90000"/>
              </a:lnSpc>
              <a:spcBef>
                <a:spcPts val="1400"/>
              </a:spcBef>
              <a:spcAft>
                <a:spcPts val="0"/>
              </a:spcAft>
              <a:buSzPct val="100000"/>
              <a:buFont typeface="Noto Sans Symbols"/>
              <a:buChar char="⮚"/>
            </a:pPr>
            <a:r>
              <a:rPr lang="en-GB" sz="1900" b="1">
                <a:solidFill>
                  <a:srgbClr val="00B050"/>
                </a:solidFill>
              </a:rPr>
              <a:t>Multiply &amp; divide by 10/100</a:t>
            </a:r>
            <a:endParaRPr/>
          </a:p>
          <a:p>
            <a:pPr marL="91413" lvl="0" indent="-111601" algn="l" rtl="0">
              <a:lnSpc>
                <a:spcPct val="90000"/>
              </a:lnSpc>
              <a:spcBef>
                <a:spcPts val="1400"/>
              </a:spcBef>
              <a:spcAft>
                <a:spcPts val="0"/>
              </a:spcAft>
              <a:buSzPct val="100000"/>
              <a:buFont typeface="Noto Sans Symbols"/>
              <a:buChar char="⮚"/>
            </a:pPr>
            <a:r>
              <a:rPr lang="en-GB" sz="1900" b="1">
                <a:solidFill>
                  <a:srgbClr val="00B050"/>
                </a:solidFill>
              </a:rPr>
              <a:t>Measure – conversion of units</a:t>
            </a:r>
            <a:endParaRPr/>
          </a:p>
          <a:p>
            <a:pPr marL="91413" lvl="0" indent="-111601" algn="l" rtl="0">
              <a:lnSpc>
                <a:spcPct val="90000"/>
              </a:lnSpc>
              <a:spcBef>
                <a:spcPts val="1400"/>
              </a:spcBef>
              <a:spcAft>
                <a:spcPts val="0"/>
              </a:spcAft>
              <a:buSzPct val="100000"/>
              <a:buFont typeface="Noto Sans Symbols"/>
              <a:buChar char="⮚"/>
            </a:pPr>
            <a:r>
              <a:rPr lang="en-GB" sz="1900" b="1">
                <a:solidFill>
                  <a:srgbClr val="00B050"/>
                </a:solidFill>
              </a:rPr>
              <a:t>Discrete and continuous data, including scales.</a:t>
            </a:r>
            <a:endParaRPr/>
          </a:p>
          <a:p>
            <a:pPr marL="91413" lvl="0" indent="-111601" algn="l" rtl="0">
              <a:lnSpc>
                <a:spcPct val="90000"/>
              </a:lnSpc>
              <a:spcBef>
                <a:spcPts val="1400"/>
              </a:spcBef>
              <a:spcAft>
                <a:spcPts val="0"/>
              </a:spcAft>
              <a:buSzPct val="100000"/>
              <a:buFont typeface="Noto Sans Symbols"/>
              <a:buChar char="⮚"/>
            </a:pPr>
            <a:r>
              <a:rPr lang="en-GB" sz="1900" b="1">
                <a:solidFill>
                  <a:srgbClr val="00B050"/>
                </a:solidFill>
              </a:rPr>
              <a:t>Area &amp; Perimeter</a:t>
            </a:r>
            <a:endParaRPr/>
          </a:p>
          <a:p>
            <a:pPr marL="91413" lvl="0" indent="-111601" algn="l" rtl="0">
              <a:lnSpc>
                <a:spcPct val="90000"/>
              </a:lnSpc>
              <a:spcBef>
                <a:spcPts val="1400"/>
              </a:spcBef>
              <a:spcAft>
                <a:spcPts val="0"/>
              </a:spcAft>
              <a:buSzPct val="100000"/>
              <a:buFont typeface="Noto Sans Symbols"/>
              <a:buChar char="⮚"/>
            </a:pPr>
            <a:r>
              <a:rPr lang="en-GB" sz="1900" b="1">
                <a:solidFill>
                  <a:srgbClr val="00B050"/>
                </a:solidFill>
              </a:rPr>
              <a:t>Properties of shape -  angles, properties of triangles</a:t>
            </a:r>
            <a:endParaRPr sz="1900" b="1">
              <a:solidFill>
                <a:srgbClr val="00B050"/>
              </a:solidFill>
            </a:endParaRPr>
          </a:p>
          <a:p>
            <a:pPr marL="91413" lvl="0" indent="-111601" algn="l" rtl="0">
              <a:lnSpc>
                <a:spcPct val="90000"/>
              </a:lnSpc>
              <a:spcBef>
                <a:spcPts val="1400"/>
              </a:spcBef>
              <a:spcAft>
                <a:spcPts val="0"/>
              </a:spcAft>
              <a:buSzPct val="100000"/>
              <a:buFont typeface="Noto Sans Symbols"/>
              <a:buChar char="⮚"/>
            </a:pPr>
            <a:r>
              <a:rPr lang="en-GB" sz="1900" b="1">
                <a:solidFill>
                  <a:srgbClr val="00B050"/>
                </a:solidFill>
              </a:rPr>
              <a:t>Symmetry</a:t>
            </a:r>
            <a:endParaRPr/>
          </a:p>
          <a:p>
            <a:pPr marL="91413" lvl="0" indent="-9180" algn="l" rtl="0">
              <a:lnSpc>
                <a:spcPct val="90000"/>
              </a:lnSpc>
              <a:spcBef>
                <a:spcPts val="1400"/>
              </a:spcBef>
              <a:spcAft>
                <a:spcPts val="0"/>
              </a:spcAft>
              <a:buSzPct val="100000"/>
              <a:buFont typeface="Noto Sans Symbols"/>
              <a:buNone/>
            </a:pPr>
            <a:endParaRPr sz="1400" b="1">
              <a:solidFill>
                <a:srgbClr val="00B050"/>
              </a:solidFill>
            </a:endParaRPr>
          </a:p>
        </p:txBody>
      </p:sp>
      <p:sp>
        <p:nvSpPr>
          <p:cNvPr id="248" name="Google Shape;248;g37c4b9cfce3_0_203"/>
          <p:cNvSpPr txBox="1"/>
          <p:nvPr/>
        </p:nvSpPr>
        <p:spPr>
          <a:xfrm>
            <a:off x="6704012" y="1981200"/>
            <a:ext cx="5181600" cy="3843000"/>
          </a:xfrm>
          <a:prstGeom prst="rect">
            <a:avLst/>
          </a:prstGeom>
          <a:noFill/>
          <a:ln>
            <a:noFill/>
          </a:ln>
        </p:spPr>
        <p:txBody>
          <a:bodyPr spcFirstLastPara="1" wrap="square" lIns="91425" tIns="45700" rIns="91425" bIns="45700" anchor="t" anchorCtr="0">
            <a:spAutoFit/>
          </a:bodyPr>
          <a:lstStyle/>
          <a:p>
            <a:pPr marL="91413" marR="0" lvl="0" indent="-114300" algn="l" rtl="0">
              <a:lnSpc>
                <a:spcPct val="90000"/>
              </a:lnSpc>
              <a:spcBef>
                <a:spcPts val="0"/>
              </a:spcBef>
              <a:spcAft>
                <a:spcPts val="0"/>
              </a:spcAft>
              <a:buClr>
                <a:srgbClr val="99CB38"/>
              </a:buClr>
              <a:buSzPts val="1800"/>
              <a:buFont typeface="Noto Sans Symbols"/>
              <a:buChar char="⮚"/>
            </a:pPr>
            <a:r>
              <a:rPr lang="en-GB" sz="1800" b="1">
                <a:solidFill>
                  <a:srgbClr val="00B050"/>
                </a:solidFill>
                <a:latin typeface="Calibri"/>
                <a:ea typeface="Calibri"/>
                <a:cs typeface="Calibri"/>
                <a:sym typeface="Calibri"/>
              </a:rPr>
              <a:t>Calculating with decimal numbers</a:t>
            </a:r>
            <a:endParaRPr/>
          </a:p>
          <a:p>
            <a:pPr marL="91413" marR="0" lvl="0" indent="-114300" algn="l" rtl="0">
              <a:lnSpc>
                <a:spcPct val="90000"/>
              </a:lnSpc>
              <a:spcBef>
                <a:spcPts val="1400"/>
              </a:spcBef>
              <a:spcAft>
                <a:spcPts val="0"/>
              </a:spcAft>
              <a:buClr>
                <a:srgbClr val="99CB38"/>
              </a:buClr>
              <a:buSzPts val="1800"/>
              <a:buFont typeface="Noto Sans Symbols"/>
              <a:buChar char="⮚"/>
            </a:pPr>
            <a:r>
              <a:rPr lang="en-GB" sz="1800" b="1">
                <a:solidFill>
                  <a:srgbClr val="00B050"/>
                </a:solidFill>
                <a:latin typeface="Calibri"/>
                <a:ea typeface="Calibri"/>
                <a:cs typeface="Calibri"/>
                <a:sym typeface="Calibri"/>
              </a:rPr>
              <a:t>Measure – money</a:t>
            </a:r>
            <a:endParaRPr/>
          </a:p>
          <a:p>
            <a:pPr marL="91413" marR="0" lvl="0" indent="-114300" algn="l" rtl="0">
              <a:lnSpc>
                <a:spcPct val="90000"/>
              </a:lnSpc>
              <a:spcBef>
                <a:spcPts val="1400"/>
              </a:spcBef>
              <a:spcAft>
                <a:spcPts val="0"/>
              </a:spcAft>
              <a:buClr>
                <a:srgbClr val="99CB38"/>
              </a:buClr>
              <a:buSzPts val="1800"/>
              <a:buFont typeface="Noto Sans Symbols"/>
              <a:buChar char="⮚"/>
            </a:pPr>
            <a:r>
              <a:rPr lang="en-GB" sz="1800" b="1">
                <a:solidFill>
                  <a:srgbClr val="00B050"/>
                </a:solidFill>
                <a:latin typeface="Calibri"/>
                <a:ea typeface="Calibri"/>
                <a:cs typeface="Calibri"/>
                <a:sym typeface="Calibri"/>
              </a:rPr>
              <a:t>Fractions – add &amp; subtract, fractions of quantities &amp; measures, equivalent fractions</a:t>
            </a:r>
            <a:endParaRPr/>
          </a:p>
          <a:p>
            <a:pPr marL="91413" marR="0" lvl="0" indent="-114300" algn="l" rtl="0">
              <a:lnSpc>
                <a:spcPct val="90000"/>
              </a:lnSpc>
              <a:spcBef>
                <a:spcPts val="1400"/>
              </a:spcBef>
              <a:spcAft>
                <a:spcPts val="0"/>
              </a:spcAft>
              <a:buClr>
                <a:srgbClr val="99CB38"/>
              </a:buClr>
              <a:buSzPts val="1800"/>
              <a:buFont typeface="Noto Sans Symbols"/>
              <a:buChar char="⮚"/>
            </a:pPr>
            <a:r>
              <a:rPr lang="en-GB" sz="1800" b="1">
                <a:solidFill>
                  <a:srgbClr val="00B050"/>
                </a:solidFill>
                <a:latin typeface="Calibri"/>
                <a:ea typeface="Calibri"/>
                <a:cs typeface="Calibri"/>
                <a:sym typeface="Calibri"/>
              </a:rPr>
              <a:t>Time – analogue &amp; digital – 12 hour &amp; 24 hour clocks </a:t>
            </a:r>
            <a:endParaRPr/>
          </a:p>
          <a:p>
            <a:pPr marL="91413" marR="0" lvl="0" indent="-114300" algn="l" rtl="0">
              <a:lnSpc>
                <a:spcPct val="90000"/>
              </a:lnSpc>
              <a:spcBef>
                <a:spcPts val="1400"/>
              </a:spcBef>
              <a:spcAft>
                <a:spcPts val="0"/>
              </a:spcAft>
              <a:buClr>
                <a:srgbClr val="99CB38"/>
              </a:buClr>
              <a:buSzPts val="1800"/>
              <a:buFont typeface="Noto Sans Symbols"/>
              <a:buChar char="⮚"/>
            </a:pPr>
            <a:r>
              <a:rPr lang="en-GB" sz="1800" b="1">
                <a:solidFill>
                  <a:srgbClr val="00B050"/>
                </a:solidFill>
                <a:latin typeface="Calibri"/>
                <a:ea typeface="Calibri"/>
                <a:cs typeface="Calibri"/>
                <a:sym typeface="Calibri"/>
              </a:rPr>
              <a:t>Statistics – interpret continuous &amp; discrete data</a:t>
            </a:r>
            <a:endParaRPr/>
          </a:p>
          <a:p>
            <a:pPr marL="91413" marR="0" lvl="0" indent="-114300" algn="l" rtl="0">
              <a:lnSpc>
                <a:spcPct val="90000"/>
              </a:lnSpc>
              <a:spcBef>
                <a:spcPts val="1400"/>
              </a:spcBef>
              <a:spcAft>
                <a:spcPts val="0"/>
              </a:spcAft>
              <a:buClr>
                <a:srgbClr val="99CB38"/>
              </a:buClr>
              <a:buSzPts val="1800"/>
              <a:buFont typeface="Noto Sans Symbols"/>
              <a:buChar char="⮚"/>
            </a:pPr>
            <a:r>
              <a:rPr lang="en-GB" sz="1800" b="1">
                <a:solidFill>
                  <a:srgbClr val="00B050"/>
                </a:solidFill>
                <a:latin typeface="Calibri"/>
                <a:ea typeface="Calibri"/>
                <a:cs typeface="Calibri"/>
                <a:sym typeface="Calibri"/>
              </a:rPr>
              <a:t>Roman numerals to 100 and 0 </a:t>
            </a:r>
            <a:endParaRPr/>
          </a:p>
          <a:p>
            <a:pPr marL="91413" marR="0" lvl="0" indent="-114300" algn="l" rtl="0">
              <a:lnSpc>
                <a:spcPct val="90000"/>
              </a:lnSpc>
              <a:spcBef>
                <a:spcPts val="1400"/>
              </a:spcBef>
              <a:spcAft>
                <a:spcPts val="0"/>
              </a:spcAft>
              <a:buClr>
                <a:srgbClr val="99CB38"/>
              </a:buClr>
              <a:buSzPts val="1800"/>
              <a:buFont typeface="Noto Sans Symbols"/>
              <a:buChar char="⮚"/>
            </a:pPr>
            <a:r>
              <a:rPr lang="en-GB" sz="1800" b="1">
                <a:solidFill>
                  <a:srgbClr val="00B050"/>
                </a:solidFill>
                <a:latin typeface="Calibri"/>
                <a:ea typeface="Calibri"/>
                <a:cs typeface="Calibri"/>
                <a:sym typeface="Calibri"/>
              </a:rPr>
              <a:t>Negative numbers</a:t>
            </a:r>
            <a:endParaRPr/>
          </a:p>
          <a:p>
            <a:pPr marL="91413" marR="0" lvl="0" indent="-114300" algn="l" rtl="0">
              <a:lnSpc>
                <a:spcPct val="90000"/>
              </a:lnSpc>
              <a:spcBef>
                <a:spcPts val="1400"/>
              </a:spcBef>
              <a:spcAft>
                <a:spcPts val="0"/>
              </a:spcAft>
              <a:buClr>
                <a:srgbClr val="99CB38"/>
              </a:buClr>
              <a:buSzPts val="1800"/>
              <a:buFont typeface="Noto Sans Symbols"/>
              <a:buChar char="⮚"/>
            </a:pPr>
            <a:r>
              <a:rPr lang="en-GB" sz="1800" b="1">
                <a:solidFill>
                  <a:srgbClr val="00B050"/>
                </a:solidFill>
                <a:latin typeface="Calibri"/>
                <a:ea typeface="Calibri"/>
                <a:cs typeface="Calibri"/>
                <a:sym typeface="Calibri"/>
              </a:rPr>
              <a:t>Geometry –Geometry – coordinates &amp; translations.</a:t>
            </a:r>
            <a:endParaRPr sz="1300">
              <a:solidFill>
                <a:srgbClr val="00B050"/>
              </a:solidFill>
              <a:latin typeface="Calibri"/>
              <a:ea typeface="Calibri"/>
              <a:cs typeface="Calibri"/>
              <a:sym typeface="Calibri"/>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37c4b9cfce3_0_400"/>
          <p:cNvSpPr txBox="1">
            <a:spLocks noGrp="1"/>
          </p:cNvSpPr>
          <p:nvPr>
            <p:ph type="title"/>
          </p:nvPr>
        </p:nvSpPr>
        <p:spPr>
          <a:xfrm>
            <a:off x="3275012" y="609600"/>
            <a:ext cx="8042400" cy="8652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0000"/>
              </a:buClr>
              <a:buSzPts val="6000"/>
              <a:buFont typeface="Calibri"/>
              <a:buNone/>
            </a:pPr>
            <a:r>
              <a:rPr lang="en-GB" sz="6000" b="1">
                <a:solidFill>
                  <a:srgbClr val="FF0000"/>
                </a:solidFill>
                <a:latin typeface="Calibri"/>
                <a:ea typeface="Calibri"/>
                <a:cs typeface="Calibri"/>
                <a:sym typeface="Calibri"/>
              </a:rPr>
              <a:t>Science in Year 4</a:t>
            </a:r>
            <a:endParaRPr/>
          </a:p>
        </p:txBody>
      </p:sp>
      <p:sp>
        <p:nvSpPr>
          <p:cNvPr id="254" name="Google Shape;254;g37c4b9cfce3_0_400"/>
          <p:cNvSpPr/>
          <p:nvPr/>
        </p:nvSpPr>
        <p:spPr>
          <a:xfrm>
            <a:off x="1225289" y="2209800"/>
            <a:ext cx="6092700" cy="397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rgbClr val="00B050"/>
              </a:solidFill>
              <a:latin typeface="Calibri"/>
              <a:ea typeface="Calibri"/>
              <a:cs typeface="Calibri"/>
              <a:sym typeface="Calibri"/>
            </a:endParaRPr>
          </a:p>
          <a:p>
            <a:pPr marL="285750" marR="0" lvl="0" indent="-285750" algn="l" rtl="0">
              <a:spcBef>
                <a:spcPts val="0"/>
              </a:spcBef>
              <a:spcAft>
                <a:spcPts val="0"/>
              </a:spcAft>
              <a:buClr>
                <a:srgbClr val="00B050"/>
              </a:buClr>
              <a:buSzPts val="3600"/>
              <a:buFont typeface="Noto Sans Symbols"/>
              <a:buChar char="⮚"/>
            </a:pPr>
            <a:r>
              <a:rPr lang="en-GB" sz="3600">
                <a:solidFill>
                  <a:srgbClr val="00B050"/>
                </a:solidFill>
                <a:latin typeface="Calibri"/>
                <a:ea typeface="Calibri"/>
                <a:cs typeface="Calibri"/>
                <a:sym typeface="Calibri"/>
              </a:rPr>
              <a:t>States of Matter</a:t>
            </a:r>
            <a:endParaRPr/>
          </a:p>
          <a:p>
            <a:pPr marL="285750" marR="0" lvl="0" indent="-285750" algn="l" rtl="0">
              <a:spcBef>
                <a:spcPts val="0"/>
              </a:spcBef>
              <a:spcAft>
                <a:spcPts val="0"/>
              </a:spcAft>
              <a:buClr>
                <a:srgbClr val="00B050"/>
              </a:buClr>
              <a:buSzPts val="3600"/>
              <a:buFont typeface="Noto Sans Symbols"/>
              <a:buChar char="⮚"/>
            </a:pPr>
            <a:r>
              <a:rPr lang="en-GB" sz="3600">
                <a:solidFill>
                  <a:srgbClr val="00B050"/>
                </a:solidFill>
                <a:latin typeface="Calibri"/>
                <a:ea typeface="Calibri"/>
                <a:cs typeface="Calibri"/>
                <a:sym typeface="Calibri"/>
              </a:rPr>
              <a:t>Sound</a:t>
            </a:r>
            <a:endParaRPr/>
          </a:p>
          <a:p>
            <a:pPr marL="285750" marR="0" lvl="0" indent="-285750" algn="l" rtl="0">
              <a:spcBef>
                <a:spcPts val="0"/>
              </a:spcBef>
              <a:spcAft>
                <a:spcPts val="0"/>
              </a:spcAft>
              <a:buClr>
                <a:srgbClr val="00B050"/>
              </a:buClr>
              <a:buSzPts val="3600"/>
              <a:buFont typeface="Noto Sans Symbols"/>
              <a:buChar char="⮚"/>
            </a:pPr>
            <a:r>
              <a:rPr lang="en-GB" sz="3600">
                <a:solidFill>
                  <a:srgbClr val="00B050"/>
                </a:solidFill>
                <a:latin typeface="Calibri"/>
                <a:ea typeface="Calibri"/>
                <a:cs typeface="Calibri"/>
                <a:sym typeface="Calibri"/>
              </a:rPr>
              <a:t>Electricity</a:t>
            </a:r>
            <a:endParaRPr/>
          </a:p>
          <a:p>
            <a:pPr marL="285750" marR="0" lvl="0" indent="-285750" algn="l" rtl="0">
              <a:spcBef>
                <a:spcPts val="0"/>
              </a:spcBef>
              <a:spcAft>
                <a:spcPts val="0"/>
              </a:spcAft>
              <a:buClr>
                <a:srgbClr val="00B050"/>
              </a:buClr>
              <a:buSzPts val="3600"/>
              <a:buFont typeface="Noto Sans Symbols"/>
              <a:buChar char="⮚"/>
            </a:pPr>
            <a:r>
              <a:rPr lang="en-GB" sz="3600">
                <a:solidFill>
                  <a:srgbClr val="00B050"/>
                </a:solidFill>
                <a:latin typeface="Calibri"/>
                <a:ea typeface="Calibri"/>
                <a:cs typeface="Calibri"/>
                <a:sym typeface="Calibri"/>
              </a:rPr>
              <a:t>Animals including humans</a:t>
            </a:r>
            <a:endParaRPr/>
          </a:p>
          <a:p>
            <a:pPr marL="285750" marR="0" lvl="0" indent="-285750" algn="l" rtl="0">
              <a:spcBef>
                <a:spcPts val="0"/>
              </a:spcBef>
              <a:spcAft>
                <a:spcPts val="0"/>
              </a:spcAft>
              <a:buClr>
                <a:srgbClr val="00B050"/>
              </a:buClr>
              <a:buSzPts val="3600"/>
              <a:buFont typeface="Noto Sans Symbols"/>
              <a:buChar char="⮚"/>
            </a:pPr>
            <a:r>
              <a:rPr lang="en-GB" sz="3600">
                <a:solidFill>
                  <a:srgbClr val="00B050"/>
                </a:solidFill>
                <a:latin typeface="Calibri"/>
                <a:ea typeface="Calibri"/>
                <a:cs typeface="Calibri"/>
                <a:sym typeface="Calibri"/>
              </a:rPr>
              <a:t>Living Things and their habitats.</a:t>
            </a:r>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37c4b9cfce3_0_497"/>
          <p:cNvSpPr txBox="1">
            <a:spLocks noGrp="1"/>
          </p:cNvSpPr>
          <p:nvPr>
            <p:ph type="title"/>
          </p:nvPr>
        </p:nvSpPr>
        <p:spPr>
          <a:xfrm>
            <a:off x="531812" y="533400"/>
            <a:ext cx="11014200" cy="8652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0000"/>
              </a:buClr>
              <a:buSzPts val="6000"/>
              <a:buFont typeface="Calibri"/>
              <a:buNone/>
            </a:pPr>
            <a:r>
              <a:rPr lang="en-GB" sz="6000" b="1">
                <a:solidFill>
                  <a:srgbClr val="FF0000"/>
                </a:solidFill>
                <a:latin typeface="Calibri"/>
                <a:ea typeface="Calibri"/>
                <a:cs typeface="Calibri"/>
                <a:sym typeface="Calibri"/>
              </a:rPr>
              <a:t>Other curriculum topics in Year 4</a:t>
            </a:r>
            <a:endParaRPr/>
          </a:p>
        </p:txBody>
      </p:sp>
      <p:sp>
        <p:nvSpPr>
          <p:cNvPr id="260" name="Google Shape;260;g37c4b9cfce3_0_497"/>
          <p:cNvSpPr/>
          <p:nvPr/>
        </p:nvSpPr>
        <p:spPr>
          <a:xfrm>
            <a:off x="760412" y="1828800"/>
            <a:ext cx="6092700" cy="39702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History</a:t>
            </a:r>
            <a:endParaRPr/>
          </a:p>
          <a:p>
            <a:pPr marL="285750" marR="0" lvl="0" indent="-28575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Geography</a:t>
            </a:r>
            <a:endParaRPr/>
          </a:p>
          <a:p>
            <a:pPr marL="285750" marR="0" lvl="0" indent="-28575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Computing</a:t>
            </a:r>
            <a:endParaRPr/>
          </a:p>
          <a:p>
            <a:pPr marL="285750" marR="0" lvl="0" indent="-28575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Art and design</a:t>
            </a:r>
            <a:endParaRPr/>
          </a:p>
          <a:p>
            <a:pPr marL="285750" marR="0" lvl="0" indent="-28575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Design and Technology</a:t>
            </a:r>
            <a:endParaRPr/>
          </a:p>
          <a:p>
            <a:pPr marL="285750" marR="0" lvl="0" indent="-28575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PSHE</a:t>
            </a:r>
            <a:endParaRPr/>
          </a:p>
          <a:p>
            <a:pPr marL="285750" marR="0" lvl="0" indent="-28575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PE</a:t>
            </a:r>
            <a:endParaRPr/>
          </a:p>
          <a:p>
            <a:pPr marL="285750" marR="0" lvl="0" indent="-28575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Music</a:t>
            </a:r>
            <a:endParaRPr/>
          </a:p>
          <a:p>
            <a:pPr marL="285750" marR="0" lvl="0" indent="-28575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French</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p:nvPr/>
        </p:nvSpPr>
        <p:spPr>
          <a:xfrm>
            <a:off x="2513012" y="381000"/>
            <a:ext cx="6092825"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0" i="0" u="none" strike="noStrike" cap="none">
                <a:solidFill>
                  <a:srgbClr val="00B050"/>
                </a:solidFill>
                <a:latin typeface="Calibri"/>
                <a:ea typeface="Calibri"/>
                <a:cs typeface="Calibri"/>
                <a:sym typeface="Calibri"/>
              </a:rPr>
              <a:t> Our School Prayer</a:t>
            </a:r>
            <a:endParaRPr sz="5400" b="0" i="0" u="none" strike="noStrike" cap="none">
              <a:solidFill>
                <a:srgbClr val="00B050"/>
              </a:solidFill>
              <a:latin typeface="Cambria"/>
              <a:ea typeface="Cambria"/>
              <a:cs typeface="Cambria"/>
              <a:sym typeface="Cambria"/>
            </a:endParaRPr>
          </a:p>
        </p:txBody>
      </p:sp>
      <p:sp>
        <p:nvSpPr>
          <p:cNvPr id="120" name="Google Shape;120;p2"/>
          <p:cNvSpPr txBox="1"/>
          <p:nvPr/>
        </p:nvSpPr>
        <p:spPr>
          <a:xfrm>
            <a:off x="455612" y="1905000"/>
            <a:ext cx="11341652" cy="372206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B050"/>
              </a:buClr>
              <a:buSzPts val="3000"/>
              <a:buFont typeface="Arial"/>
              <a:buNone/>
            </a:pPr>
            <a:r>
              <a:rPr lang="en-GB" sz="3000" b="1" i="0" u="none" strike="noStrike" cap="none">
                <a:solidFill>
                  <a:srgbClr val="00B050"/>
                </a:solidFill>
                <a:latin typeface="Calibri"/>
                <a:ea typeface="Calibri"/>
                <a:cs typeface="Calibri"/>
                <a:sym typeface="Calibri"/>
              </a:rPr>
              <a:t>Dear God,</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B050"/>
              </a:buClr>
              <a:buSzPts val="3000"/>
              <a:buFont typeface="Arial"/>
              <a:buNone/>
            </a:pPr>
            <a:r>
              <a:rPr lang="en-GB" sz="3000" b="1" i="0" u="none" strike="noStrike" cap="none">
                <a:solidFill>
                  <a:srgbClr val="00B050"/>
                </a:solidFill>
                <a:latin typeface="Calibri"/>
                <a:ea typeface="Calibri"/>
                <a:cs typeface="Calibri"/>
                <a:sym typeface="Calibri"/>
              </a:rPr>
              <a:t>Bless all the children and staff in our school.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B050"/>
              </a:buClr>
              <a:buSzPts val="3000"/>
              <a:buFont typeface="Arial"/>
              <a:buNone/>
            </a:pPr>
            <a:r>
              <a:rPr lang="en-GB" sz="3000" b="1" i="0" u="none" strike="noStrike" cap="none">
                <a:solidFill>
                  <a:srgbClr val="00B050"/>
                </a:solidFill>
                <a:latin typeface="Calibri"/>
                <a:ea typeface="Calibri"/>
                <a:cs typeface="Calibri"/>
                <a:sym typeface="Calibri"/>
              </a:rPr>
              <a:t>Bless all our loving parents, our school community and parishioners.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B050"/>
              </a:buClr>
              <a:buSzPts val="3000"/>
              <a:buFont typeface="Arial"/>
              <a:buNone/>
            </a:pPr>
            <a:r>
              <a:rPr lang="en-GB" sz="3000" b="1" i="0" u="none" strike="noStrike" cap="none">
                <a:solidFill>
                  <a:srgbClr val="00B050"/>
                </a:solidFill>
                <a:latin typeface="Calibri"/>
                <a:ea typeface="Calibri"/>
                <a:cs typeface="Calibri"/>
                <a:sym typeface="Calibri"/>
              </a:rPr>
              <a:t>Let us follow the shining examples of St Alban and St Stephen.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B050"/>
              </a:buClr>
              <a:buSzPts val="3000"/>
              <a:buFont typeface="Arial"/>
              <a:buNone/>
            </a:pPr>
            <a:r>
              <a:rPr lang="en-GB" sz="3000" b="1" i="0" u="none" strike="noStrike" cap="none">
                <a:solidFill>
                  <a:srgbClr val="00B050"/>
                </a:solidFill>
                <a:latin typeface="Calibri"/>
                <a:ea typeface="Calibri"/>
                <a:cs typeface="Calibri"/>
                <a:sym typeface="Calibri"/>
              </a:rPr>
              <a:t>Help us to be the best that we can be and guide us as we stay connected to you and Jesus in all that we do.</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B050"/>
              </a:buClr>
              <a:buSzPts val="3000"/>
              <a:buFont typeface="Arial"/>
              <a:buNone/>
            </a:pPr>
            <a:r>
              <a:rPr lang="en-GB" sz="3000" b="1" i="0" u="none" strike="noStrike" cap="none">
                <a:solidFill>
                  <a:srgbClr val="00B050"/>
                </a:solidFill>
                <a:latin typeface="Calibri"/>
                <a:ea typeface="Calibri"/>
                <a:cs typeface="Calibri"/>
                <a:sym typeface="Calibri"/>
              </a:rPr>
              <a:t>As a school, we are learning and growing with God by our side.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B050"/>
              </a:buClr>
              <a:buSzPts val="3000"/>
              <a:buFont typeface="Arial"/>
              <a:buNone/>
            </a:pPr>
            <a:r>
              <a:rPr lang="en-GB" sz="3000" b="1" i="0" u="none" strike="noStrike" cap="none">
                <a:solidFill>
                  <a:srgbClr val="00B050"/>
                </a:solidFill>
                <a:latin typeface="Calibri"/>
                <a:ea typeface="Calibri"/>
                <a:cs typeface="Calibri"/>
                <a:sym typeface="Calibri"/>
              </a:rPr>
              <a:t>Amen.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b="1" i="0" u="none" strike="noStrike" cap="none">
              <a:solidFill>
                <a:srgbClr val="003300"/>
              </a:solidFill>
              <a:latin typeface="Calibri"/>
              <a:ea typeface="Calibri"/>
              <a:cs typeface="Calibri"/>
              <a:sym typeface="Calibri"/>
            </a:endParaRPr>
          </a:p>
        </p:txBody>
      </p:sp>
      <p:pic>
        <p:nvPicPr>
          <p:cNvPr id="121" name="Google Shape;121;p2"/>
          <p:cNvPicPr preferRelativeResize="0"/>
          <p:nvPr/>
        </p:nvPicPr>
        <p:blipFill rotWithShape="1">
          <a:blip r:embed="rId3">
            <a:alphaModFix/>
          </a:blip>
          <a:srcRect/>
          <a:stretch/>
        </p:blipFill>
        <p:spPr>
          <a:xfrm>
            <a:off x="139132" y="76201"/>
            <a:ext cx="1102245" cy="1600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37c4b9cfce3_0_594"/>
          <p:cNvSpPr txBox="1">
            <a:spLocks noGrp="1"/>
          </p:cNvSpPr>
          <p:nvPr>
            <p:ph type="title"/>
          </p:nvPr>
        </p:nvSpPr>
        <p:spPr>
          <a:xfrm>
            <a:off x="455612" y="914400"/>
            <a:ext cx="13071600" cy="8652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056E9F"/>
              </a:buClr>
              <a:buSzPts val="6000"/>
              <a:buFont typeface="Calibri"/>
              <a:buNone/>
            </a:pPr>
            <a:r>
              <a:rPr lang="en-GB" sz="6000">
                <a:solidFill>
                  <a:srgbClr val="056E9F"/>
                </a:solidFill>
                <a:latin typeface="Calibri"/>
                <a:ea typeface="Calibri"/>
                <a:cs typeface="Calibri"/>
                <a:sym typeface="Calibri"/>
              </a:rPr>
              <a:t>Year 4 MTC (Multiplication Tables</a:t>
            </a:r>
            <a:br>
              <a:rPr lang="en-GB" sz="6000">
                <a:solidFill>
                  <a:srgbClr val="056E9F"/>
                </a:solidFill>
                <a:latin typeface="Calibri"/>
                <a:ea typeface="Calibri"/>
                <a:cs typeface="Calibri"/>
                <a:sym typeface="Calibri"/>
              </a:rPr>
            </a:br>
            <a:r>
              <a:rPr lang="en-GB" sz="6000">
                <a:solidFill>
                  <a:srgbClr val="056E9F"/>
                </a:solidFill>
                <a:latin typeface="Calibri"/>
                <a:ea typeface="Calibri"/>
                <a:cs typeface="Calibri"/>
                <a:sym typeface="Calibri"/>
              </a:rPr>
              <a:t> Check).</a:t>
            </a:r>
            <a:endParaRPr/>
          </a:p>
        </p:txBody>
      </p:sp>
      <p:sp>
        <p:nvSpPr>
          <p:cNvPr id="266" name="Google Shape;266;g37c4b9cfce3_0_594"/>
          <p:cNvSpPr txBox="1"/>
          <p:nvPr/>
        </p:nvSpPr>
        <p:spPr>
          <a:xfrm>
            <a:off x="1979612" y="2514600"/>
            <a:ext cx="8077200" cy="35403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In June all Year 4 pupils will complete a National Times tables check.</a:t>
            </a:r>
            <a:endParaRPr/>
          </a:p>
          <a:p>
            <a:pPr marL="457200" marR="0" lvl="0" indent="-45720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6 seconds per question</a:t>
            </a:r>
            <a:endParaRPr/>
          </a:p>
          <a:p>
            <a:pPr marL="457200" marR="0" lvl="0" indent="-45720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All tables up to 12 times table.</a:t>
            </a:r>
            <a:endParaRPr/>
          </a:p>
          <a:p>
            <a:pPr marL="457200" marR="0" lvl="0" indent="-45720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Please practise at home as much as possible – this will really help the children.</a:t>
            </a:r>
            <a:endParaRPr/>
          </a:p>
          <a:p>
            <a:pPr marL="457200" marR="0" lvl="0" indent="-45720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TTRS (Times tables Rockstars) will produce heat map to show accuracy and speed of recall.</a:t>
            </a:r>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7c4b9cfce3_0_691"/>
          <p:cNvSpPr txBox="1">
            <a:spLocks noGrp="1"/>
          </p:cNvSpPr>
          <p:nvPr>
            <p:ph type="title"/>
          </p:nvPr>
        </p:nvSpPr>
        <p:spPr>
          <a:xfrm>
            <a:off x="3960812" y="457200"/>
            <a:ext cx="11014200" cy="8652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0000"/>
              </a:buClr>
              <a:buSzPts val="6000"/>
              <a:buFont typeface="Calibri"/>
              <a:buNone/>
            </a:pPr>
            <a:r>
              <a:rPr lang="en-GB" sz="6000" b="1">
                <a:solidFill>
                  <a:srgbClr val="FF0000"/>
                </a:solidFill>
                <a:latin typeface="Calibri"/>
                <a:ea typeface="Calibri"/>
                <a:cs typeface="Calibri"/>
                <a:sym typeface="Calibri"/>
              </a:rPr>
              <a:t>Home Learning</a:t>
            </a:r>
            <a:endParaRPr/>
          </a:p>
        </p:txBody>
      </p:sp>
      <p:sp>
        <p:nvSpPr>
          <p:cNvPr id="272" name="Google Shape;272;g37c4b9cfce3_0_691"/>
          <p:cNvSpPr/>
          <p:nvPr/>
        </p:nvSpPr>
        <p:spPr>
          <a:xfrm>
            <a:off x="1293812" y="2057400"/>
            <a:ext cx="9753600" cy="4032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B050"/>
              </a:buClr>
              <a:buSzPts val="3200"/>
              <a:buFont typeface="Noto Sans Symbols"/>
              <a:buChar char="⮚"/>
            </a:pPr>
            <a:r>
              <a:rPr lang="en-GB" sz="3200" dirty="0">
                <a:solidFill>
                  <a:srgbClr val="00B050"/>
                </a:solidFill>
                <a:latin typeface="Calibri"/>
                <a:ea typeface="Calibri"/>
                <a:cs typeface="Calibri"/>
                <a:sym typeface="Calibri"/>
              </a:rPr>
              <a:t>Daily reading</a:t>
            </a:r>
            <a:endParaRPr dirty="0"/>
          </a:p>
          <a:p>
            <a:pPr marL="285750" marR="0" lvl="0" indent="-285750" algn="l" rtl="0">
              <a:spcBef>
                <a:spcPts val="0"/>
              </a:spcBef>
              <a:spcAft>
                <a:spcPts val="0"/>
              </a:spcAft>
              <a:buClr>
                <a:srgbClr val="00B050"/>
              </a:buClr>
              <a:buSzPts val="3200"/>
              <a:buFont typeface="Noto Sans Symbols"/>
              <a:buChar char="⮚"/>
            </a:pPr>
            <a:r>
              <a:rPr lang="en-GB" sz="3200" dirty="0">
                <a:solidFill>
                  <a:srgbClr val="00B050"/>
                </a:solidFill>
                <a:latin typeface="Calibri"/>
                <a:ea typeface="Calibri"/>
                <a:cs typeface="Calibri"/>
                <a:sym typeface="Calibri"/>
              </a:rPr>
              <a:t>Times tables practice</a:t>
            </a:r>
            <a:endParaRPr dirty="0"/>
          </a:p>
          <a:p>
            <a:pPr marL="285750" marR="0" lvl="0" indent="-285750" algn="l" rtl="0">
              <a:spcBef>
                <a:spcPts val="0"/>
              </a:spcBef>
              <a:spcAft>
                <a:spcPts val="0"/>
              </a:spcAft>
              <a:buClr>
                <a:srgbClr val="00B050"/>
              </a:buClr>
              <a:buSzPts val="3200"/>
              <a:buFont typeface="Noto Sans Symbols"/>
              <a:buChar char="⮚"/>
            </a:pPr>
            <a:r>
              <a:rPr lang="en-GB" sz="3200" dirty="0">
                <a:solidFill>
                  <a:srgbClr val="00B050"/>
                </a:solidFill>
                <a:latin typeface="Calibri"/>
                <a:ea typeface="Calibri"/>
                <a:cs typeface="Calibri"/>
                <a:sym typeface="Calibri"/>
              </a:rPr>
              <a:t>Weekly Maths and Spellings</a:t>
            </a:r>
            <a:endParaRPr dirty="0"/>
          </a:p>
          <a:p>
            <a:pPr marL="285750" marR="0" lvl="0" indent="-285750" algn="l" rtl="0">
              <a:spcBef>
                <a:spcPts val="0"/>
              </a:spcBef>
              <a:spcAft>
                <a:spcPts val="0"/>
              </a:spcAft>
              <a:buClr>
                <a:srgbClr val="00B050"/>
              </a:buClr>
              <a:buSzPts val="3200"/>
              <a:buFont typeface="Noto Sans Symbols"/>
              <a:buChar char="⮚"/>
            </a:pPr>
            <a:r>
              <a:rPr lang="en-GB" sz="3200" dirty="0">
                <a:solidFill>
                  <a:srgbClr val="00B050"/>
                </a:solidFill>
                <a:latin typeface="Calibri"/>
                <a:ea typeface="Calibri"/>
                <a:cs typeface="Calibri"/>
                <a:sym typeface="Calibri"/>
              </a:rPr>
              <a:t>Termly Home Learning grid – 6 pieces including 2 RE Please remember to submit RE under the RE assignments and a separate piece of homework for each of the other assignments</a:t>
            </a:r>
            <a:endParaRPr dirty="0"/>
          </a:p>
          <a:p>
            <a:pPr marL="285750" marR="0" lvl="0" indent="-285750" algn="l" rtl="0">
              <a:spcBef>
                <a:spcPts val="0"/>
              </a:spcBef>
              <a:spcAft>
                <a:spcPts val="0"/>
              </a:spcAft>
              <a:buClr>
                <a:srgbClr val="00B050"/>
              </a:buClr>
              <a:buSzPts val="3200"/>
              <a:buFont typeface="Noto Sans Symbols"/>
              <a:buChar char="⮚"/>
            </a:pPr>
            <a:r>
              <a:rPr lang="en-GB" sz="3200" dirty="0">
                <a:solidFill>
                  <a:srgbClr val="00B050"/>
                </a:solidFill>
                <a:latin typeface="Calibri"/>
                <a:ea typeface="Calibri"/>
                <a:cs typeface="Calibri"/>
                <a:sym typeface="Calibri"/>
              </a:rPr>
              <a:t>Times Tables Rock Stars &amp; </a:t>
            </a:r>
            <a:r>
              <a:rPr lang="en-GB" sz="3200" dirty="0" err="1">
                <a:solidFill>
                  <a:srgbClr val="00B050"/>
                </a:solidFill>
                <a:latin typeface="Calibri"/>
                <a:ea typeface="Calibri"/>
                <a:cs typeface="Calibri"/>
                <a:sym typeface="Calibri"/>
              </a:rPr>
              <a:t>Numbots</a:t>
            </a:r>
            <a:r>
              <a:rPr lang="en-GB" sz="3200" dirty="0">
                <a:solidFill>
                  <a:srgbClr val="00B050"/>
                </a:solidFill>
                <a:latin typeface="Calibri"/>
                <a:ea typeface="Calibri"/>
                <a:cs typeface="Calibri"/>
                <a:sym typeface="Calibri"/>
              </a:rPr>
              <a:t>.</a:t>
            </a:r>
            <a:endParaRPr dirty="0"/>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37c4b9cfce3_0_788"/>
          <p:cNvSpPr txBox="1"/>
          <p:nvPr/>
        </p:nvSpPr>
        <p:spPr>
          <a:xfrm>
            <a:off x="2012950" y="260351"/>
            <a:ext cx="8348700" cy="2100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5400"/>
              <a:buFont typeface="Arial"/>
              <a:buNone/>
            </a:pPr>
            <a:r>
              <a:rPr lang="en-GB" sz="5400" b="1">
                <a:solidFill>
                  <a:srgbClr val="FF0000"/>
                </a:solidFill>
                <a:latin typeface="Calibri"/>
                <a:ea typeface="Calibri"/>
                <a:cs typeface="Calibri"/>
                <a:sym typeface="Calibri"/>
              </a:rPr>
              <a:t>How you can help at home</a:t>
            </a:r>
            <a:endParaRPr sz="1000" b="1">
              <a:solidFill>
                <a:srgbClr val="FF0000"/>
              </a:solidFill>
              <a:latin typeface="Calibri"/>
              <a:ea typeface="Calibri"/>
              <a:cs typeface="Calibri"/>
              <a:sym typeface="Calibri"/>
            </a:endParaRPr>
          </a:p>
          <a:p>
            <a:pPr marL="457200" marR="0" lvl="0" indent="-114300" algn="l" rtl="0">
              <a:spcBef>
                <a:spcPts val="2700"/>
              </a:spcBef>
              <a:spcAft>
                <a:spcPts val="0"/>
              </a:spcAft>
              <a:buClr>
                <a:schemeClr val="dk1"/>
              </a:buClr>
              <a:buSzPts val="5400"/>
              <a:buFont typeface="Noto Sans Symbols"/>
              <a:buNone/>
            </a:pPr>
            <a:endParaRPr sz="5400">
              <a:solidFill>
                <a:srgbClr val="000000"/>
              </a:solidFill>
              <a:latin typeface="Calibri"/>
              <a:ea typeface="Calibri"/>
              <a:cs typeface="Calibri"/>
              <a:sym typeface="Calibri"/>
            </a:endParaRPr>
          </a:p>
        </p:txBody>
      </p:sp>
      <p:sp>
        <p:nvSpPr>
          <p:cNvPr id="278" name="Google Shape;278;g37c4b9cfce3_0_788"/>
          <p:cNvSpPr/>
          <p:nvPr/>
        </p:nvSpPr>
        <p:spPr>
          <a:xfrm>
            <a:off x="1217612" y="2362200"/>
            <a:ext cx="10210800" cy="26778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Reading and asking questions about books.</a:t>
            </a:r>
            <a:endParaRPr/>
          </a:p>
          <a:p>
            <a:pPr marL="285750" marR="0" lvl="0" indent="-28575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Real life Maths, e.g. telling the time and cooking.</a:t>
            </a:r>
            <a:endParaRPr/>
          </a:p>
          <a:p>
            <a:pPr marL="285750" marR="0" lvl="0" indent="-28575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Encourage children to complete homework and to present neatly.</a:t>
            </a:r>
            <a:endParaRPr/>
          </a:p>
          <a:p>
            <a:pPr marL="285750" marR="0" lvl="0" indent="-28575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Having named equipment in school.</a:t>
            </a:r>
            <a:endParaRPr/>
          </a:p>
          <a:p>
            <a:pPr marL="285750" marR="0" lvl="0" indent="-285750" algn="l" rtl="0">
              <a:spcBef>
                <a:spcPts val="0"/>
              </a:spcBef>
              <a:spcAft>
                <a:spcPts val="0"/>
              </a:spcAft>
              <a:buClr>
                <a:srgbClr val="00B050"/>
              </a:buClr>
              <a:buSzPts val="2800"/>
              <a:buFont typeface="Noto Sans Symbols"/>
              <a:buChar char="⮚"/>
            </a:pPr>
            <a:r>
              <a:rPr lang="en-GB" sz="2800">
                <a:solidFill>
                  <a:srgbClr val="00B050"/>
                </a:solidFill>
                <a:latin typeface="Calibri"/>
                <a:ea typeface="Calibri"/>
                <a:cs typeface="Calibri"/>
                <a:sym typeface="Calibri"/>
              </a:rPr>
              <a:t>Talking to your children about what they have been learning.</a:t>
            </a:r>
            <a:endParaRPr/>
          </a:p>
          <a:p>
            <a:pPr marL="457200" marR="0" lvl="0" indent="0" algn="l" rtl="0">
              <a:spcBef>
                <a:spcPts val="0"/>
              </a:spcBef>
              <a:spcAft>
                <a:spcPts val="0"/>
              </a:spcAft>
              <a:buNone/>
            </a:pPr>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1"/>
          <p:cNvSpPr txBox="1"/>
          <p:nvPr/>
        </p:nvSpPr>
        <p:spPr>
          <a:xfrm>
            <a:off x="2012950" y="260351"/>
            <a:ext cx="8348662" cy="21698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Arial"/>
              <a:buNone/>
            </a:pPr>
            <a:r>
              <a:rPr lang="en-GB" sz="5400" b="1" i="0" u="none" strike="noStrike" cap="none">
                <a:solidFill>
                  <a:srgbClr val="FF0000"/>
                </a:solidFill>
                <a:latin typeface="Calibri"/>
                <a:ea typeface="Calibri"/>
                <a:cs typeface="Calibri"/>
                <a:sym typeface="Calibri"/>
              </a:rPr>
              <a:t>Smartphone-Free School</a:t>
            </a:r>
            <a:endParaRPr sz="1000" b="1" i="0" u="none" strike="noStrike" cap="none">
              <a:solidFill>
                <a:srgbClr val="FF0000"/>
              </a:solidFill>
              <a:latin typeface="Calibri"/>
              <a:ea typeface="Calibri"/>
              <a:cs typeface="Calibri"/>
              <a:sym typeface="Calibri"/>
            </a:endParaRPr>
          </a:p>
          <a:p>
            <a:pPr marL="457200" marR="0" lvl="0" indent="-114300" algn="l" rtl="0">
              <a:lnSpc>
                <a:spcPct val="100000"/>
              </a:lnSpc>
              <a:spcBef>
                <a:spcPts val="2700"/>
              </a:spcBef>
              <a:spcAft>
                <a:spcPts val="0"/>
              </a:spcAft>
              <a:buClr>
                <a:schemeClr val="dk1"/>
              </a:buClr>
              <a:buSzPts val="5400"/>
              <a:buFont typeface="Noto Sans Symbols"/>
              <a:buNone/>
            </a:pPr>
            <a:endParaRPr sz="5400" b="0" i="0" u="none" strike="noStrike" cap="none">
              <a:solidFill>
                <a:srgbClr val="000000"/>
              </a:solidFill>
              <a:latin typeface="Calibri"/>
              <a:ea typeface="Calibri"/>
              <a:cs typeface="Calibri"/>
              <a:sym typeface="Calibri"/>
            </a:endParaRPr>
          </a:p>
        </p:txBody>
      </p:sp>
      <p:pic>
        <p:nvPicPr>
          <p:cNvPr id="284" name="Google Shape;284;p21" descr="https://www.denbigh.net/wp-content/uploads/2022/07/Mobile-phone-ban.jpg"/>
          <p:cNvPicPr preferRelativeResize="0"/>
          <p:nvPr/>
        </p:nvPicPr>
        <p:blipFill rotWithShape="1">
          <a:blip r:embed="rId3">
            <a:alphaModFix/>
          </a:blip>
          <a:srcRect l="18067" t="2449" r="24333"/>
          <a:stretch/>
        </p:blipFill>
        <p:spPr>
          <a:xfrm>
            <a:off x="333712" y="2345"/>
            <a:ext cx="1679238" cy="1600200"/>
          </a:xfrm>
          <a:prstGeom prst="rect">
            <a:avLst/>
          </a:prstGeom>
          <a:noFill/>
          <a:ln>
            <a:noFill/>
          </a:ln>
        </p:spPr>
      </p:pic>
      <p:sp>
        <p:nvSpPr>
          <p:cNvPr id="285" name="Google Shape;285;p21"/>
          <p:cNvSpPr/>
          <p:nvPr/>
        </p:nvSpPr>
        <p:spPr>
          <a:xfrm>
            <a:off x="227012" y="1859340"/>
            <a:ext cx="11430000" cy="449353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600"/>
              <a:buFont typeface="Arial"/>
              <a:buNone/>
            </a:pPr>
            <a:r>
              <a:rPr lang="en-GB" sz="2600" b="0" i="0" u="none" strike="noStrike" cap="none">
                <a:solidFill>
                  <a:srgbClr val="000000"/>
                </a:solidFill>
                <a:latin typeface="Calibri"/>
                <a:ea typeface="Calibri"/>
                <a:cs typeface="Calibri"/>
                <a:sym typeface="Calibri"/>
              </a:rPr>
              <a:t>A significant number of St Albans primary schools have agreed to support the ‘Smartphone-Free Childhood initiative. </a:t>
            </a:r>
            <a:r>
              <a:rPr lang="en-GB" sz="26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https://smartphonefreechildhood.co.uk/</a:t>
            </a:r>
            <a:r>
              <a:rPr lang="en-GB" sz="2600" b="0" i="0" u="none" strike="noStrike" cap="none">
                <a:solidFill>
                  <a:srgbClr val="000000"/>
                </a:solidFill>
                <a:latin typeface="Calibri"/>
                <a:ea typeface="Calibri"/>
                <a:cs typeface="Calibri"/>
                <a:sym typeface="Calibri"/>
              </a:rPr>
              <a:t>   </a:t>
            </a:r>
            <a:r>
              <a:rPr lang="en-GB" sz="2600" b="0" i="0"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https://delaysmartphones.org.uk/</a:t>
            </a:r>
            <a:r>
              <a:rPr lang="en-GB" sz="26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600"/>
              <a:buFont typeface="Arial"/>
              <a:buNone/>
            </a:pPr>
            <a:r>
              <a:rPr lang="en-GB" sz="2600" b="0" i="0" u="none" strike="noStrike" cap="none">
                <a:solidFill>
                  <a:srgbClr val="000000"/>
                </a:solidFill>
                <a:latin typeface="Calibri"/>
                <a:ea typeface="Calibri"/>
                <a:cs typeface="Calibri"/>
                <a:sym typeface="Calibri"/>
              </a:rPr>
              <a:t>By “smartphones”, we refer to phones that are able to access the internet, as opposed to old-fashioned mobile phones that can only text and make phone calls.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600"/>
              <a:buFont typeface="Arial"/>
              <a:buNone/>
            </a:pPr>
            <a:r>
              <a:rPr lang="en-GB" sz="2600" b="0" i="0" u="none" strike="noStrike" cap="none">
                <a:solidFill>
                  <a:srgbClr val="000000"/>
                </a:solidFill>
                <a:latin typeface="Calibri"/>
                <a:ea typeface="Calibri"/>
                <a:cs typeface="Calibri"/>
                <a:sym typeface="Calibri"/>
              </a:rPr>
              <a:t>After consulting with staff, parents and governors, we have agreed that at SAS primary-aged pupils should not have smartphones.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600"/>
              <a:buFont typeface="Arial"/>
              <a:buNone/>
            </a:pPr>
            <a:r>
              <a:rPr lang="en-GB" sz="2600" b="0" i="0" u="none" strike="noStrike" cap="none">
                <a:solidFill>
                  <a:srgbClr val="000000"/>
                </a:solidFill>
                <a:latin typeface="Calibri"/>
                <a:ea typeface="Calibri"/>
                <a:cs typeface="Calibri"/>
                <a:sym typeface="Calibri"/>
              </a:rPr>
              <a:t>Primary-aged pupils should not be on any asocial media including WhatsApp, Snapchat, Instagram or TikTok (all have a 13+ age-restriction).</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2"/>
          <p:cNvSpPr txBox="1"/>
          <p:nvPr/>
        </p:nvSpPr>
        <p:spPr>
          <a:xfrm>
            <a:off x="2012950" y="260351"/>
            <a:ext cx="9186862" cy="21698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Arial"/>
              <a:buNone/>
            </a:pPr>
            <a:r>
              <a:rPr lang="en-GB" sz="5400" b="1" i="0" u="none" strike="noStrike" cap="none">
                <a:solidFill>
                  <a:srgbClr val="FF0000"/>
                </a:solidFill>
                <a:latin typeface="Calibri"/>
                <a:ea typeface="Calibri"/>
                <a:cs typeface="Calibri"/>
                <a:sym typeface="Calibri"/>
              </a:rPr>
              <a:t>What does this mean for you?</a:t>
            </a:r>
            <a:endParaRPr sz="1000" b="1" i="0" u="none" strike="noStrike" cap="none">
              <a:solidFill>
                <a:srgbClr val="FF0000"/>
              </a:solidFill>
              <a:latin typeface="Calibri"/>
              <a:ea typeface="Calibri"/>
              <a:cs typeface="Calibri"/>
              <a:sym typeface="Calibri"/>
            </a:endParaRPr>
          </a:p>
          <a:p>
            <a:pPr marL="457200" marR="0" lvl="0" indent="-114300" algn="l" rtl="0">
              <a:lnSpc>
                <a:spcPct val="100000"/>
              </a:lnSpc>
              <a:spcBef>
                <a:spcPts val="2700"/>
              </a:spcBef>
              <a:spcAft>
                <a:spcPts val="0"/>
              </a:spcAft>
              <a:buClr>
                <a:schemeClr val="dk1"/>
              </a:buClr>
              <a:buSzPts val="5400"/>
              <a:buFont typeface="Noto Sans Symbols"/>
              <a:buNone/>
            </a:pPr>
            <a:endParaRPr sz="5400" b="0" i="0" u="none" strike="noStrike" cap="none">
              <a:solidFill>
                <a:srgbClr val="000000"/>
              </a:solidFill>
              <a:latin typeface="Calibri"/>
              <a:ea typeface="Calibri"/>
              <a:cs typeface="Calibri"/>
              <a:sym typeface="Calibri"/>
            </a:endParaRPr>
          </a:p>
        </p:txBody>
      </p:sp>
      <p:pic>
        <p:nvPicPr>
          <p:cNvPr id="291" name="Google Shape;291;p22" descr="https://www.denbigh.net/wp-content/uploads/2022/07/Mobile-phone-ban.jpg"/>
          <p:cNvPicPr preferRelativeResize="0"/>
          <p:nvPr/>
        </p:nvPicPr>
        <p:blipFill rotWithShape="1">
          <a:blip r:embed="rId3">
            <a:alphaModFix/>
          </a:blip>
          <a:srcRect l="18067" t="2449" r="24333"/>
          <a:stretch/>
        </p:blipFill>
        <p:spPr>
          <a:xfrm>
            <a:off x="333712" y="2345"/>
            <a:ext cx="1679238" cy="1600200"/>
          </a:xfrm>
          <a:prstGeom prst="rect">
            <a:avLst/>
          </a:prstGeom>
          <a:noFill/>
          <a:ln>
            <a:noFill/>
          </a:ln>
        </p:spPr>
      </p:pic>
      <p:sp>
        <p:nvSpPr>
          <p:cNvPr id="292" name="Google Shape;292;p22"/>
          <p:cNvSpPr/>
          <p:nvPr/>
        </p:nvSpPr>
        <p:spPr>
          <a:xfrm>
            <a:off x="150812" y="1859340"/>
            <a:ext cx="11811000" cy="44935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000000"/>
                </a:solidFill>
                <a:latin typeface="Calibri"/>
                <a:ea typeface="Calibri"/>
                <a:cs typeface="Calibri"/>
                <a:sym typeface="Calibri"/>
              </a:rPr>
              <a:t>From September 2025, no SAS child will be able to bring a smartphone to school when they walk to and from school. </a:t>
            </a:r>
            <a:r>
              <a:rPr lang="en-GB" sz="2200" b="0" i="0" u="none" strike="noStrike" cap="none">
                <a:solidFill>
                  <a:srgbClr val="000000"/>
                </a:solidFill>
                <a:latin typeface="Calibri"/>
                <a:ea typeface="Calibri"/>
                <a:cs typeface="Calibri"/>
                <a:sym typeface="Calibri"/>
              </a:rPr>
              <a:t>Year 5 and 6 children who walk to and from school by themselves can, if parents wish, bring a tracker or an old-fashioned phone which does not connect to the internet eg a Nokia.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Calibri"/>
                <a:ea typeface="Calibri"/>
                <a:cs typeface="Calibri"/>
                <a:sym typeface="Calibri"/>
              </a:rPr>
              <a:t>All phones must be handed into the class teacher at the start of the day and will be returned at the end of the day.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000000"/>
                </a:solidFill>
                <a:latin typeface="Calibri"/>
                <a:ea typeface="Calibri"/>
                <a:cs typeface="Calibri"/>
                <a:sym typeface="Calibri"/>
              </a:rPr>
              <a:t>We ask parents not to buy their child a smartphone while in primary school. We ask that parents do not allow their child to access age-inappropriate social media and join WhatsApp groups.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000000"/>
                </a:solidFill>
                <a:latin typeface="Calibri"/>
                <a:ea typeface="Calibri"/>
                <a:cs typeface="Calibri"/>
                <a:sym typeface="Calibri"/>
              </a:rPr>
              <a:t>Parents on school grounds are not allowed to use mobile phones unless outside the school gates. This is a safeguarding issue. It also sends a message to our children that they are more important than our phones and sets a positive example.</a:t>
            </a: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000000"/>
                </a:solidFill>
                <a:latin typeface="Calibri"/>
                <a:ea typeface="Calibri"/>
                <a:cs typeface="Calibri"/>
                <a:sym typeface="Calibri"/>
              </a:rPr>
              <a:t>Year 5 and 6 parents will need to complete the walk home from school form which was sent to you.</a:t>
            </a:r>
            <a:endParaRPr sz="2200" b="1" i="0" u="none" strike="noStrike" cap="none">
              <a:solidFill>
                <a:srgbClr val="000000"/>
              </a:solidFill>
              <a:latin typeface="Calibri"/>
              <a:ea typeface="Calibri"/>
              <a:cs typeface="Calibri"/>
              <a:sym typeface="Calibri"/>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3"/>
          <p:cNvSpPr txBox="1"/>
          <p:nvPr/>
        </p:nvSpPr>
        <p:spPr>
          <a:xfrm>
            <a:off x="379412" y="685800"/>
            <a:ext cx="10591800" cy="5970865"/>
          </a:xfrm>
          <a:prstGeom prst="rect">
            <a:avLst/>
          </a:prstGeom>
          <a:noFill/>
          <a:ln>
            <a:noFill/>
          </a:ln>
        </p:spPr>
        <p:txBody>
          <a:bodyPr spcFirstLastPara="1" wrap="square" lIns="91425" tIns="45700" rIns="91425" bIns="45700" anchor="t" anchorCtr="0">
            <a:spAutoFit/>
          </a:bodyPr>
          <a:lstStyle/>
          <a:p>
            <a:pPr marL="225425" marR="0" lvl="0" indent="1588" algn="ctr" rtl="0">
              <a:lnSpc>
                <a:spcPct val="100000"/>
              </a:lnSpc>
              <a:spcBef>
                <a:spcPts val="0"/>
              </a:spcBef>
              <a:spcAft>
                <a:spcPts val="0"/>
              </a:spcAft>
              <a:buClr>
                <a:srgbClr val="000000"/>
              </a:buClr>
              <a:buSzPts val="6000"/>
              <a:buFont typeface="Arial"/>
              <a:buNone/>
            </a:pPr>
            <a:r>
              <a:rPr lang="en-GB" sz="6000" b="1" i="0" u="none" strike="noStrike" cap="none">
                <a:solidFill>
                  <a:srgbClr val="FF0000"/>
                </a:solidFill>
                <a:latin typeface="Calibri"/>
                <a:ea typeface="Calibri"/>
                <a:cs typeface="Calibri"/>
                <a:sym typeface="Calibri"/>
              </a:rPr>
              <a:t>Parent Helpers</a:t>
            </a:r>
            <a:endParaRPr sz="1400" b="0" i="0" u="none" strike="noStrike" cap="none">
              <a:solidFill>
                <a:srgbClr val="000000"/>
              </a:solidFill>
              <a:latin typeface="Arial"/>
              <a:ea typeface="Arial"/>
              <a:cs typeface="Arial"/>
              <a:sym typeface="Arial"/>
            </a:endParaRPr>
          </a:p>
          <a:p>
            <a:pPr marL="225425" marR="0" lvl="0" indent="1588" algn="l"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Calibri"/>
              <a:ea typeface="Calibri"/>
              <a:cs typeface="Calibri"/>
              <a:sym typeface="Calibri"/>
            </a:endParaRPr>
          </a:p>
          <a:p>
            <a:pPr marL="225425" marR="0" lvl="0" indent="1588" algn="l" rtl="0">
              <a:lnSpc>
                <a:spcPct val="100000"/>
              </a:lnSpc>
              <a:spcBef>
                <a:spcPts val="0"/>
              </a:spcBef>
              <a:spcAft>
                <a:spcPts val="0"/>
              </a:spcAft>
              <a:buClr>
                <a:srgbClr val="000000"/>
              </a:buClr>
              <a:buSzPts val="2800"/>
              <a:buFont typeface="Arial"/>
              <a:buNone/>
            </a:pPr>
            <a:r>
              <a:rPr lang="en-GB" sz="2800" b="0" i="0" u="none" strike="noStrike" cap="none">
                <a:solidFill>
                  <a:srgbClr val="00B050"/>
                </a:solidFill>
                <a:latin typeface="Calibri"/>
                <a:ea typeface="Calibri"/>
                <a:cs typeface="Calibri"/>
                <a:sym typeface="Calibri"/>
              </a:rPr>
              <a:t>The support of parents is of enormous benefit to the children and we warmly welcome it. </a:t>
            </a:r>
            <a:endParaRPr sz="1400" b="0" i="0" u="none" strike="noStrike" cap="none">
              <a:solidFill>
                <a:srgbClr val="000000"/>
              </a:solidFill>
              <a:latin typeface="Arial"/>
              <a:ea typeface="Arial"/>
              <a:cs typeface="Arial"/>
              <a:sym typeface="Arial"/>
            </a:endParaRPr>
          </a:p>
          <a:p>
            <a:pPr marL="225425" marR="0" lvl="0" indent="1588" algn="l" rtl="0">
              <a:lnSpc>
                <a:spcPct val="100000"/>
              </a:lnSpc>
              <a:spcBef>
                <a:spcPts val="0"/>
              </a:spcBef>
              <a:spcAft>
                <a:spcPts val="0"/>
              </a:spcAft>
              <a:buClr>
                <a:srgbClr val="000000"/>
              </a:buClr>
              <a:buSzPts val="2800"/>
              <a:buFont typeface="Arial"/>
              <a:buNone/>
            </a:pPr>
            <a:endParaRPr sz="2800" b="0" i="0" u="none" strike="noStrike" cap="none">
              <a:solidFill>
                <a:srgbClr val="00B050"/>
              </a:solidFill>
              <a:latin typeface="Calibri"/>
              <a:ea typeface="Calibri"/>
              <a:cs typeface="Calibri"/>
              <a:sym typeface="Calibri"/>
            </a:endParaRPr>
          </a:p>
          <a:p>
            <a:pPr marL="225425" marR="0" lvl="0" indent="1588" algn="l" rtl="0">
              <a:lnSpc>
                <a:spcPct val="100000"/>
              </a:lnSpc>
              <a:spcBef>
                <a:spcPts val="0"/>
              </a:spcBef>
              <a:spcAft>
                <a:spcPts val="0"/>
              </a:spcAft>
              <a:buClr>
                <a:srgbClr val="000000"/>
              </a:buClr>
              <a:buSzPts val="2800"/>
              <a:buFont typeface="Arial"/>
              <a:buNone/>
            </a:pPr>
            <a:r>
              <a:rPr lang="en-GB" sz="2800" b="0" i="0" u="none" strike="noStrike" cap="none">
                <a:solidFill>
                  <a:srgbClr val="00B050"/>
                </a:solidFill>
                <a:latin typeface="Calibri"/>
                <a:ea typeface="Calibri"/>
                <a:cs typeface="Calibri"/>
                <a:sym typeface="Calibri"/>
              </a:rPr>
              <a:t>We already have a team of fantastic parent volunteers who read with children and help in the library every week. If you are interested in becoming a regular volunteer, please notify the office and further information will follow. </a:t>
            </a:r>
            <a:endParaRPr sz="1400" b="0" i="0" u="none" strike="noStrike" cap="none">
              <a:solidFill>
                <a:srgbClr val="000000"/>
              </a:solidFill>
              <a:latin typeface="Arial"/>
              <a:ea typeface="Arial"/>
              <a:cs typeface="Arial"/>
              <a:sym typeface="Arial"/>
            </a:endParaRPr>
          </a:p>
          <a:p>
            <a:pPr marL="225425" marR="0" lvl="0" indent="1588" algn="l" rtl="0">
              <a:lnSpc>
                <a:spcPct val="100000"/>
              </a:lnSpc>
              <a:spcBef>
                <a:spcPts val="0"/>
              </a:spcBef>
              <a:spcAft>
                <a:spcPts val="0"/>
              </a:spcAft>
              <a:buClr>
                <a:srgbClr val="000000"/>
              </a:buClr>
              <a:buSzPts val="2800"/>
              <a:buFont typeface="Arial"/>
              <a:buNone/>
            </a:pPr>
            <a:endParaRPr sz="2800" b="0" i="1" u="none" strike="noStrike" cap="none">
              <a:solidFill>
                <a:srgbClr val="00B050"/>
              </a:solidFill>
              <a:latin typeface="Calibri"/>
              <a:ea typeface="Calibri"/>
              <a:cs typeface="Calibri"/>
              <a:sym typeface="Calibri"/>
            </a:endParaRPr>
          </a:p>
          <a:p>
            <a:pPr marL="225425" marR="0" lvl="0" indent="1588" algn="l" rtl="0">
              <a:lnSpc>
                <a:spcPct val="100000"/>
              </a:lnSpc>
              <a:spcBef>
                <a:spcPts val="0"/>
              </a:spcBef>
              <a:spcAft>
                <a:spcPts val="0"/>
              </a:spcAft>
              <a:buClr>
                <a:srgbClr val="000000"/>
              </a:buClr>
              <a:buSzPts val="2800"/>
              <a:buFont typeface="Arial"/>
              <a:buNone/>
            </a:pPr>
            <a:r>
              <a:rPr lang="en-GB" sz="2800" b="0" i="1" u="none" strike="noStrike" cap="none">
                <a:solidFill>
                  <a:srgbClr val="00B050"/>
                </a:solidFill>
                <a:latin typeface="Calibri"/>
                <a:ea typeface="Calibri"/>
                <a:cs typeface="Calibri"/>
                <a:sym typeface="Calibri"/>
              </a:rPr>
              <a:t>(Please note that in line with Hertfordshire County Council, all parents working in school will be asked to apply for police clearance.)</a:t>
            </a:r>
            <a:endParaRPr sz="1400" b="0" i="0" u="none" strike="noStrike" cap="none">
              <a:solidFill>
                <a:srgbClr val="000000"/>
              </a:solidFill>
              <a:latin typeface="Arial"/>
              <a:ea typeface="Arial"/>
              <a:cs typeface="Arial"/>
              <a:sym typeface="Arial"/>
            </a:endParaRPr>
          </a:p>
          <a:p>
            <a:pPr marL="225425" marR="0" lvl="0" indent="0" algn="l" rtl="0">
              <a:lnSpc>
                <a:spcPct val="100000"/>
              </a:lnSpc>
              <a:spcBef>
                <a:spcPts val="0"/>
              </a:spcBef>
              <a:spcAft>
                <a:spcPts val="0"/>
              </a:spcAft>
              <a:buClr>
                <a:srgbClr val="000000"/>
              </a:buClr>
              <a:buSzPts val="2400"/>
              <a:buFont typeface="Arial"/>
              <a:buNone/>
            </a:pPr>
            <a:endParaRPr sz="2400" b="0" i="1" u="none" strike="noStrike" cap="none">
              <a:solidFill>
                <a:schemeClr val="dk1"/>
              </a:solidFill>
              <a:latin typeface="Calibri"/>
              <a:ea typeface="Calibri"/>
              <a:cs typeface="Calibri"/>
              <a:sym typeface="Calibri"/>
            </a:endParaRPr>
          </a:p>
        </p:txBody>
      </p:sp>
      <p:pic>
        <p:nvPicPr>
          <p:cNvPr id="299" name="Google Shape;299;p23" descr="2,829 Parent Teacher Illustrations &amp;amp; Clip Art - iStock"/>
          <p:cNvPicPr preferRelativeResize="0"/>
          <p:nvPr/>
        </p:nvPicPr>
        <p:blipFill rotWithShape="1">
          <a:blip r:embed="rId3">
            <a:alphaModFix/>
          </a:blip>
          <a:srcRect/>
          <a:stretch/>
        </p:blipFill>
        <p:spPr>
          <a:xfrm>
            <a:off x="9218612" y="228600"/>
            <a:ext cx="2089150" cy="1377950"/>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4"/>
          <p:cNvSpPr txBox="1">
            <a:spLocks noGrp="1"/>
          </p:cNvSpPr>
          <p:nvPr>
            <p:ph type="title"/>
          </p:nvPr>
        </p:nvSpPr>
        <p:spPr>
          <a:xfrm>
            <a:off x="2741612" y="228600"/>
            <a:ext cx="6348413" cy="13208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0000"/>
              </a:buClr>
              <a:buSzPts val="6000"/>
              <a:buFont typeface="Calibri"/>
              <a:buNone/>
            </a:pPr>
            <a:r>
              <a:rPr lang="en-GB" sz="6000" b="1">
                <a:solidFill>
                  <a:srgbClr val="FF0000"/>
                </a:solidFill>
                <a:latin typeface="Calibri"/>
                <a:ea typeface="Calibri"/>
                <a:cs typeface="Calibri"/>
                <a:sym typeface="Calibri"/>
              </a:rPr>
              <a:t>Any Questions?</a:t>
            </a:r>
            <a:endParaRPr/>
          </a:p>
        </p:txBody>
      </p:sp>
      <p:sp>
        <p:nvSpPr>
          <p:cNvPr id="305" name="Google Shape;305;p24"/>
          <p:cNvSpPr txBox="1">
            <a:spLocks noGrp="1"/>
          </p:cNvSpPr>
          <p:nvPr>
            <p:ph type="body" idx="1"/>
          </p:nvPr>
        </p:nvSpPr>
        <p:spPr>
          <a:xfrm>
            <a:off x="836625" y="2744900"/>
            <a:ext cx="10515600" cy="4824300"/>
          </a:xfrm>
          <a:prstGeom prst="rect">
            <a:avLst/>
          </a:prstGeom>
          <a:noFill/>
          <a:ln>
            <a:noFill/>
          </a:ln>
        </p:spPr>
        <p:txBody>
          <a:bodyPr spcFirstLastPara="1" wrap="square" lIns="0" tIns="45700" rIns="0" bIns="45700" anchor="t" anchorCtr="0">
            <a:normAutofit/>
          </a:bodyPr>
          <a:lstStyle/>
          <a:p>
            <a:pPr marL="68263" lvl="0" indent="0" algn="l" rtl="0">
              <a:lnSpc>
                <a:spcPct val="90000"/>
              </a:lnSpc>
              <a:spcBef>
                <a:spcPts val="0"/>
              </a:spcBef>
              <a:spcAft>
                <a:spcPts val="0"/>
              </a:spcAft>
              <a:buSzPts val="2800"/>
              <a:buNone/>
            </a:pPr>
            <a:r>
              <a:rPr lang="en-GB" sz="2800" b="1">
                <a:solidFill>
                  <a:srgbClr val="00B050"/>
                </a:solidFill>
              </a:rPr>
              <a:t>If you have any further questions, please email the office:</a:t>
            </a:r>
            <a:endParaRPr/>
          </a:p>
          <a:p>
            <a:pPr marL="68263" lvl="0" indent="0" algn="ctr" rtl="0">
              <a:lnSpc>
                <a:spcPct val="90000"/>
              </a:lnSpc>
              <a:spcBef>
                <a:spcPts val="1400"/>
              </a:spcBef>
              <a:spcAft>
                <a:spcPts val="0"/>
              </a:spcAft>
              <a:buSzPts val="2800"/>
              <a:buNone/>
            </a:pPr>
            <a:r>
              <a:rPr lang="en-GB" sz="2800" b="1" u="sng">
                <a:solidFill>
                  <a:srgbClr val="00B050"/>
                </a:solidFill>
                <a:hlinkClick r:id="rId3">
                  <a:extLst>
                    <a:ext uri="{A12FA001-AC4F-418D-AE19-62706E023703}">
                      <ahyp:hlinkClr xmlns:ahyp="http://schemas.microsoft.com/office/drawing/2018/hyperlinkcolor" val="tx"/>
                    </a:ext>
                  </a:extLst>
                </a:hlinkClick>
              </a:rPr>
              <a:t>admin@ssas.herts.sch.uk</a:t>
            </a:r>
            <a:endParaRPr sz="2800" b="1">
              <a:solidFill>
                <a:srgbClr val="00B050"/>
              </a:solidFill>
            </a:endParaRPr>
          </a:p>
          <a:p>
            <a:pPr marL="68262" lvl="0" indent="0" algn="ctr" rtl="0">
              <a:lnSpc>
                <a:spcPct val="90000"/>
              </a:lnSpc>
              <a:spcBef>
                <a:spcPts val="1400"/>
              </a:spcBef>
              <a:spcAft>
                <a:spcPts val="0"/>
              </a:spcAft>
              <a:buSzPts val="2800"/>
              <a:buNone/>
            </a:pPr>
            <a:r>
              <a:rPr lang="en-GB" sz="2800" b="1">
                <a:solidFill>
                  <a:srgbClr val="00B050"/>
                </a:solidFill>
              </a:rPr>
              <a:t>We will try to get back to you as soon as possible.</a:t>
            </a:r>
            <a:endParaRPr sz="2800" b="1">
              <a:solidFill>
                <a:srgbClr val="00B050"/>
              </a:solidFill>
            </a:endParaRPr>
          </a:p>
          <a:p>
            <a:pPr marL="68262" lvl="0" indent="0" algn="ctr" rtl="0">
              <a:lnSpc>
                <a:spcPct val="90000"/>
              </a:lnSpc>
              <a:spcBef>
                <a:spcPts val="1400"/>
              </a:spcBef>
              <a:spcAft>
                <a:spcPts val="0"/>
              </a:spcAft>
              <a:buSzPts val="2800"/>
              <a:buNone/>
            </a:pPr>
            <a:endParaRPr sz="2800" b="1">
              <a:solidFill>
                <a:srgbClr val="00B050"/>
              </a:solidFill>
            </a:endParaRPr>
          </a:p>
          <a:p>
            <a:pPr marL="68263" lvl="0" indent="0" algn="ctr" rtl="0">
              <a:lnSpc>
                <a:spcPct val="90000"/>
              </a:lnSpc>
              <a:spcBef>
                <a:spcPts val="1400"/>
              </a:spcBef>
              <a:spcAft>
                <a:spcPts val="0"/>
              </a:spcAft>
              <a:buSzPts val="2800"/>
              <a:buNone/>
            </a:pPr>
            <a:r>
              <a:rPr lang="en-GB" sz="2800" b="1">
                <a:solidFill>
                  <a:srgbClr val="00B050"/>
                </a:solidFill>
              </a:rPr>
              <a:t>Lots of information can be found in the new parent and pupil handbook which was sent out to all parents before term started.</a:t>
            </a:r>
            <a:endParaRPr sz="2800" b="1">
              <a:solidFill>
                <a:srgbClr val="00B050"/>
              </a:solidFill>
            </a:endParaRPr>
          </a:p>
          <a:p>
            <a:pPr marL="68263" lvl="0" indent="0" algn="l" rtl="0">
              <a:lnSpc>
                <a:spcPct val="90000"/>
              </a:lnSpc>
              <a:spcBef>
                <a:spcPts val="1400"/>
              </a:spcBef>
              <a:spcAft>
                <a:spcPts val="0"/>
              </a:spcAft>
              <a:buSzPts val="2800"/>
              <a:buNone/>
            </a:pPr>
            <a:endParaRPr sz="2800" b="1"/>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5" descr="Colorful autumn leaves border - Stock Photo , #spon, #leaves, #autumn ..."/>
          <p:cNvPicPr preferRelativeResize="0"/>
          <p:nvPr/>
        </p:nvPicPr>
        <p:blipFill rotWithShape="1">
          <a:blip r:embed="rId3">
            <a:alphaModFix/>
          </a:blip>
          <a:srcRect/>
          <a:stretch/>
        </p:blipFill>
        <p:spPr>
          <a:xfrm>
            <a:off x="2083" y="-228600"/>
            <a:ext cx="12186741" cy="7086600"/>
          </a:xfrm>
          <a:prstGeom prst="rect">
            <a:avLst/>
          </a:prstGeom>
          <a:noFill/>
          <a:ln>
            <a:noFill/>
          </a:ln>
        </p:spPr>
      </p:pic>
      <p:sp>
        <p:nvSpPr>
          <p:cNvPr id="311" name="Google Shape;311;p25"/>
          <p:cNvSpPr txBox="1"/>
          <p:nvPr/>
        </p:nvSpPr>
        <p:spPr>
          <a:xfrm>
            <a:off x="1065212" y="1752600"/>
            <a:ext cx="10439400" cy="28315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FF0000"/>
                </a:solidFill>
                <a:latin typeface="Calibri"/>
                <a:ea typeface="Calibri"/>
                <a:cs typeface="Calibri"/>
                <a:sym typeface="Calibri"/>
              </a:rPr>
              <a:t>Thank you for your support.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B050"/>
                </a:solidFill>
                <a:latin typeface="Calibri"/>
                <a:ea typeface="Calibri"/>
                <a:cs typeface="Calibri"/>
                <a:sym typeface="Calibri"/>
              </a:rPr>
              <a:t>We hope that you found this information useful. We are very much looking forward to getting to know your families and children this year.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p:nvPr/>
        </p:nvSpPr>
        <p:spPr>
          <a:xfrm>
            <a:off x="2039992" y="533400"/>
            <a:ext cx="80010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0" i="0" u="none" strike="noStrike" cap="none">
                <a:solidFill>
                  <a:srgbClr val="00B050"/>
                </a:solidFill>
                <a:latin typeface="Calibri"/>
                <a:ea typeface="Calibri"/>
                <a:cs typeface="Calibri"/>
                <a:sym typeface="Calibri"/>
              </a:rPr>
              <a:t>Our Mission Statement</a:t>
            </a:r>
            <a:endParaRPr sz="5400" b="0" i="0" u="none" strike="noStrike" cap="none">
              <a:solidFill>
                <a:srgbClr val="00B050"/>
              </a:solidFill>
              <a:latin typeface="Cambria"/>
              <a:ea typeface="Cambria"/>
              <a:cs typeface="Cambria"/>
              <a:sym typeface="Cambria"/>
            </a:endParaRPr>
          </a:p>
        </p:txBody>
      </p:sp>
      <p:sp>
        <p:nvSpPr>
          <p:cNvPr id="127" name="Google Shape;127;p3" descr="Cross Heart Tree Landscape Background Vector Abstract Christianity Concept  Royalty Free SVG, Cliparts, Vectors, And Stock Illustration. Image 51074517."/>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8" name="Google Shape;128;p3"/>
          <p:cNvPicPr preferRelativeResize="0"/>
          <p:nvPr/>
        </p:nvPicPr>
        <p:blipFill rotWithShape="1">
          <a:blip r:embed="rId3">
            <a:alphaModFix/>
          </a:blip>
          <a:srcRect/>
          <a:stretch/>
        </p:blipFill>
        <p:spPr>
          <a:xfrm>
            <a:off x="2208212" y="2057400"/>
            <a:ext cx="7664561" cy="3810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4"/>
          <p:cNvPicPr preferRelativeResize="0"/>
          <p:nvPr/>
        </p:nvPicPr>
        <p:blipFill rotWithShape="1">
          <a:blip r:embed="rId3">
            <a:alphaModFix/>
          </a:blip>
          <a:srcRect/>
          <a:stretch/>
        </p:blipFill>
        <p:spPr>
          <a:xfrm>
            <a:off x="989012" y="519438"/>
            <a:ext cx="5014315" cy="5576561"/>
          </a:xfrm>
          <a:prstGeom prst="rect">
            <a:avLst/>
          </a:prstGeom>
          <a:noFill/>
          <a:ln>
            <a:noFill/>
          </a:ln>
        </p:spPr>
      </p:pic>
      <p:pic>
        <p:nvPicPr>
          <p:cNvPr id="134" name="Google Shape;134;p4" descr="Image preview"/>
          <p:cNvPicPr preferRelativeResize="0"/>
          <p:nvPr/>
        </p:nvPicPr>
        <p:blipFill rotWithShape="1">
          <a:blip r:embed="rId4">
            <a:alphaModFix/>
          </a:blip>
          <a:srcRect/>
          <a:stretch/>
        </p:blipFill>
        <p:spPr>
          <a:xfrm>
            <a:off x="6170612" y="460159"/>
            <a:ext cx="5073358" cy="56358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p:nvPr/>
        </p:nvSpPr>
        <p:spPr>
          <a:xfrm>
            <a:off x="1979612" y="609600"/>
            <a:ext cx="81534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0" i="0" u="none" strike="noStrike" cap="none">
                <a:solidFill>
                  <a:srgbClr val="FF0000"/>
                </a:solidFill>
                <a:latin typeface="Calibri"/>
                <a:ea typeface="Calibri"/>
                <a:cs typeface="Calibri"/>
                <a:sym typeface="Calibri"/>
              </a:rPr>
              <a:t>Our Senior Leadership Team</a:t>
            </a:r>
            <a:endParaRPr sz="5400" b="0" i="0" u="none" strike="noStrike" cap="none">
              <a:solidFill>
                <a:srgbClr val="FF0000"/>
              </a:solidFill>
              <a:latin typeface="Cambria"/>
              <a:ea typeface="Cambria"/>
              <a:cs typeface="Cambria"/>
              <a:sym typeface="Cambria"/>
            </a:endParaRPr>
          </a:p>
        </p:txBody>
      </p:sp>
      <p:sp>
        <p:nvSpPr>
          <p:cNvPr id="140" name="Google Shape;140;p5"/>
          <p:cNvSpPr txBox="1"/>
          <p:nvPr/>
        </p:nvSpPr>
        <p:spPr>
          <a:xfrm>
            <a:off x="3232543" y="4613275"/>
            <a:ext cx="2679699" cy="152400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800"/>
              <a:buFont typeface="Arial"/>
              <a:buNone/>
            </a:pPr>
            <a:r>
              <a:rPr lang="en-GB" sz="2800" b="0" i="0" u="none" strike="noStrike" cap="none">
                <a:solidFill>
                  <a:srgbClr val="00B050"/>
                </a:solidFill>
                <a:latin typeface="Calibri"/>
                <a:ea typeface="Calibri"/>
                <a:cs typeface="Calibri"/>
                <a:sym typeface="Calibri"/>
              </a:rPr>
              <a:t> Ms T. Hackett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2800"/>
              <a:buFont typeface="Arial"/>
              <a:buNone/>
            </a:pPr>
            <a:r>
              <a:rPr lang="en-GB" sz="2800" b="0" i="0" u="none" strike="noStrike" cap="none">
                <a:solidFill>
                  <a:srgbClr val="00B050"/>
                </a:solidFill>
                <a:latin typeface="Calibri"/>
                <a:ea typeface="Calibri"/>
                <a:cs typeface="Calibri"/>
                <a:sym typeface="Calibri"/>
              </a:rPr>
              <a:t>Head of School</a:t>
            </a:r>
            <a:endParaRPr sz="1400" b="0" i="0" u="none" strike="noStrike" cap="none">
              <a:solidFill>
                <a:srgbClr val="000000"/>
              </a:solidFill>
              <a:latin typeface="Arial"/>
              <a:ea typeface="Arial"/>
              <a:cs typeface="Arial"/>
              <a:sym typeface="Arial"/>
            </a:endParaRPr>
          </a:p>
        </p:txBody>
      </p:sp>
      <p:sp>
        <p:nvSpPr>
          <p:cNvPr id="141" name="Google Shape;141;p5"/>
          <p:cNvSpPr txBox="1"/>
          <p:nvPr/>
        </p:nvSpPr>
        <p:spPr>
          <a:xfrm>
            <a:off x="12473098" y="8214418"/>
            <a:ext cx="2004709" cy="1031726"/>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800"/>
              <a:buFont typeface="Arial"/>
              <a:buNone/>
            </a:pPr>
            <a:r>
              <a:rPr lang="en-GB" sz="2800" b="0" i="0" u="none" strike="noStrike" cap="none">
                <a:solidFill>
                  <a:srgbClr val="00B050"/>
                </a:solidFill>
                <a:latin typeface="Calibri"/>
                <a:ea typeface="Calibri"/>
                <a:cs typeface="Calibri"/>
                <a:sym typeface="Calibri"/>
              </a:rPr>
              <a:t> </a:t>
            </a:r>
            <a:r>
              <a:rPr lang="en-GB" sz="2600" b="0" i="0" u="none" strike="noStrike" cap="none">
                <a:solidFill>
                  <a:srgbClr val="00B050"/>
                </a:solidFill>
                <a:latin typeface="Calibri"/>
                <a:ea typeface="Calibri"/>
                <a:cs typeface="Calibri"/>
                <a:sym typeface="Calibri"/>
              </a:rPr>
              <a:t>Mrs C. Smith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2600"/>
              <a:buFont typeface="Arial"/>
              <a:buNone/>
            </a:pPr>
            <a:r>
              <a:rPr lang="en-GB" sz="2600" b="0" i="0" u="none" strike="noStrike" cap="none">
                <a:solidFill>
                  <a:srgbClr val="00B050"/>
                </a:solidFill>
                <a:latin typeface="Calibri"/>
                <a:ea typeface="Calibri"/>
                <a:cs typeface="Calibri"/>
                <a:sym typeface="Calibri"/>
              </a:rPr>
              <a:t>Assistant Headteacher</a:t>
            </a:r>
            <a:endParaRPr sz="2600" b="0" i="0" u="none" strike="noStrike" cap="none">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600"/>
              <a:buFont typeface="Arial"/>
              <a:buNone/>
            </a:pPr>
            <a:r>
              <a:rPr lang="en-GB" sz="2600" b="0" i="0" u="none" strike="noStrike" cap="none">
                <a:solidFill>
                  <a:srgbClr val="00B050"/>
                </a:solidFill>
                <a:latin typeface="Calibri"/>
                <a:ea typeface="Calibri"/>
                <a:cs typeface="Calibri"/>
                <a:sym typeface="Calibri"/>
              </a:rPr>
              <a:t>&amp; SENDCO</a:t>
            </a:r>
            <a:r>
              <a:rPr lang="en-GB" sz="2800" b="0" i="0" u="none" strike="noStrike" cap="none">
                <a:solidFill>
                  <a:srgbClr val="00B05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42" name="Google Shape;142;p5"/>
          <p:cNvSpPr txBox="1"/>
          <p:nvPr/>
        </p:nvSpPr>
        <p:spPr>
          <a:xfrm>
            <a:off x="9108681" y="4613275"/>
            <a:ext cx="2679699" cy="152400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600"/>
              <a:buFont typeface="Arial"/>
              <a:buNone/>
            </a:pPr>
            <a:r>
              <a:rPr lang="en-GB" sz="2600" b="0" i="0" u="none" strike="noStrike" cap="none">
                <a:solidFill>
                  <a:srgbClr val="00B050"/>
                </a:solidFill>
                <a:latin typeface="Calibri"/>
                <a:ea typeface="Calibri"/>
                <a:cs typeface="Calibri"/>
                <a:sym typeface="Calibri"/>
              </a:rPr>
              <a:t>Mrs J. Bates Assistant Headteacher</a:t>
            </a:r>
            <a:endParaRPr sz="2600" b="0" i="0" u="none" strike="noStrike" cap="none">
              <a:solidFill>
                <a:srgbClr val="00B050"/>
              </a:solidFill>
              <a:latin typeface="Calibri"/>
              <a:ea typeface="Calibri"/>
              <a:cs typeface="Calibri"/>
              <a:sym typeface="Calibri"/>
            </a:endParaRPr>
          </a:p>
        </p:txBody>
      </p:sp>
      <p:pic>
        <p:nvPicPr>
          <p:cNvPr id="143" name="Google Shape;143;p5" descr="https://www.ssas.herts.sch.uk/wp-content/uploads/2021/02/smith.jpg"/>
          <p:cNvPicPr preferRelativeResize="0"/>
          <p:nvPr/>
        </p:nvPicPr>
        <p:blipFill rotWithShape="1">
          <a:blip r:embed="rId3">
            <a:alphaModFix/>
          </a:blip>
          <a:srcRect t="5560" r="8069" b="12116"/>
          <a:stretch/>
        </p:blipFill>
        <p:spPr>
          <a:xfrm>
            <a:off x="6256204" y="1978344"/>
            <a:ext cx="2240930" cy="2580154"/>
          </a:xfrm>
          <a:prstGeom prst="rect">
            <a:avLst/>
          </a:prstGeom>
          <a:noFill/>
          <a:ln>
            <a:noFill/>
          </a:ln>
        </p:spPr>
      </p:pic>
      <p:pic>
        <p:nvPicPr>
          <p:cNvPr id="144" name="Google Shape;144;p5" descr="https://www.ssas.herts.sch.uk/wp-content/uploads/2021/01/hackett-1-e1673015925478-200x250.jpg"/>
          <p:cNvPicPr preferRelativeResize="0"/>
          <p:nvPr/>
        </p:nvPicPr>
        <p:blipFill rotWithShape="1">
          <a:blip r:embed="rId4">
            <a:alphaModFix/>
          </a:blip>
          <a:srcRect/>
          <a:stretch/>
        </p:blipFill>
        <p:spPr>
          <a:xfrm>
            <a:off x="3619892" y="2081463"/>
            <a:ext cx="1905000" cy="2381250"/>
          </a:xfrm>
          <a:prstGeom prst="rect">
            <a:avLst/>
          </a:prstGeom>
          <a:noFill/>
          <a:ln>
            <a:noFill/>
          </a:ln>
        </p:spPr>
      </p:pic>
      <p:sp>
        <p:nvSpPr>
          <p:cNvPr id="145" name="Google Shape;145;p5"/>
          <p:cNvSpPr txBox="1"/>
          <p:nvPr/>
        </p:nvSpPr>
        <p:spPr>
          <a:xfrm>
            <a:off x="294474" y="4613275"/>
            <a:ext cx="2679699" cy="152400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800"/>
              <a:buFont typeface="Arial"/>
              <a:buNone/>
            </a:pPr>
            <a:r>
              <a:rPr lang="en-GB" sz="2700" b="0" i="0" u="none" strike="noStrike" cap="none">
                <a:solidFill>
                  <a:srgbClr val="00B050"/>
                </a:solidFill>
                <a:latin typeface="Calibri"/>
                <a:ea typeface="Calibri"/>
                <a:cs typeface="Calibri"/>
                <a:sym typeface="Calibri"/>
              </a:rPr>
              <a:t> Mrs S. Lavelle Murphy Executive Headteacher </a:t>
            </a:r>
            <a:endParaRPr sz="1300" b="0" i="0" u="none" strike="noStrike" cap="none">
              <a:solidFill>
                <a:srgbClr val="000000"/>
              </a:solidFill>
              <a:latin typeface="Arial"/>
              <a:ea typeface="Arial"/>
              <a:cs typeface="Arial"/>
              <a:sym typeface="Arial"/>
            </a:endParaRPr>
          </a:p>
        </p:txBody>
      </p:sp>
      <p:sp>
        <p:nvSpPr>
          <p:cNvPr id="146" name="Google Shape;146;p5"/>
          <p:cNvSpPr txBox="1"/>
          <p:nvPr/>
        </p:nvSpPr>
        <p:spPr>
          <a:xfrm>
            <a:off x="6226481" y="4613275"/>
            <a:ext cx="2580284" cy="152400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600"/>
              <a:buFont typeface="Arial"/>
              <a:buNone/>
            </a:pPr>
            <a:r>
              <a:rPr lang="en-GB" sz="2600" b="0" i="0" u="none" strike="noStrike" cap="none">
                <a:solidFill>
                  <a:srgbClr val="00B050"/>
                </a:solidFill>
                <a:latin typeface="Calibri"/>
                <a:ea typeface="Calibri"/>
                <a:cs typeface="Calibri"/>
                <a:sym typeface="Calibri"/>
              </a:rPr>
              <a:t>Mrs C. Smith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2600"/>
              <a:buFont typeface="Arial"/>
              <a:buNone/>
            </a:pPr>
            <a:r>
              <a:rPr lang="en-GB" sz="2600" b="0" i="0" u="none" strike="noStrike" cap="none">
                <a:solidFill>
                  <a:srgbClr val="00B050"/>
                </a:solidFill>
                <a:latin typeface="Calibri"/>
                <a:ea typeface="Calibri"/>
                <a:cs typeface="Calibri"/>
                <a:sym typeface="Calibri"/>
              </a:rPr>
              <a:t>Senior Assistant Headteacher &amp; SENDCO </a:t>
            </a:r>
            <a:endParaRPr sz="1400" b="0" i="0" u="none" strike="noStrike" cap="none">
              <a:solidFill>
                <a:srgbClr val="000000"/>
              </a:solidFill>
              <a:latin typeface="Arial"/>
              <a:ea typeface="Arial"/>
              <a:cs typeface="Arial"/>
              <a:sym typeface="Arial"/>
            </a:endParaRPr>
          </a:p>
        </p:txBody>
      </p:sp>
      <p:pic>
        <p:nvPicPr>
          <p:cNvPr id="147" name="Google Shape;147;p5" descr="https://www.ssas.herts.sch.uk/wp-content/uploads/2021/02/bates-250x250.jpg"/>
          <p:cNvPicPr preferRelativeResize="0"/>
          <p:nvPr/>
        </p:nvPicPr>
        <p:blipFill rotWithShape="1">
          <a:blip r:embed="rId5">
            <a:alphaModFix/>
          </a:blip>
          <a:srcRect/>
          <a:stretch/>
        </p:blipFill>
        <p:spPr>
          <a:xfrm>
            <a:off x="9220996" y="2081463"/>
            <a:ext cx="2381250" cy="2381250"/>
          </a:xfrm>
          <a:prstGeom prst="rect">
            <a:avLst/>
          </a:prstGeom>
          <a:noFill/>
          <a:ln>
            <a:noFill/>
          </a:ln>
        </p:spPr>
      </p:pic>
      <p:pic>
        <p:nvPicPr>
          <p:cNvPr id="148" name="Google Shape;148;p5"/>
          <p:cNvPicPr preferRelativeResize="0"/>
          <p:nvPr/>
        </p:nvPicPr>
        <p:blipFill rotWithShape="1">
          <a:blip r:embed="rId6">
            <a:alphaModFix/>
          </a:blip>
          <a:srcRect/>
          <a:stretch/>
        </p:blipFill>
        <p:spPr>
          <a:xfrm>
            <a:off x="836625" y="2117309"/>
            <a:ext cx="1734343" cy="2302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p:nvPr/>
        </p:nvSpPr>
        <p:spPr>
          <a:xfrm>
            <a:off x="1979612" y="609600"/>
            <a:ext cx="81534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0" i="0" u="none" strike="noStrike" cap="none">
                <a:solidFill>
                  <a:srgbClr val="FF0000"/>
                </a:solidFill>
                <a:latin typeface="Calibri"/>
                <a:ea typeface="Calibri"/>
                <a:cs typeface="Calibri"/>
                <a:sym typeface="Calibri"/>
              </a:rPr>
              <a:t>Year 4 Staff</a:t>
            </a:r>
            <a:endParaRPr sz="5400" b="0" i="0" u="none" strike="noStrike" cap="none">
              <a:solidFill>
                <a:srgbClr val="FF0000"/>
              </a:solidFill>
              <a:latin typeface="Cambria"/>
              <a:ea typeface="Cambria"/>
              <a:cs typeface="Cambria"/>
              <a:sym typeface="Cambria"/>
            </a:endParaRPr>
          </a:p>
        </p:txBody>
      </p:sp>
      <p:sp>
        <p:nvSpPr>
          <p:cNvPr id="154" name="Google Shape;154;p6"/>
          <p:cNvSpPr txBox="1"/>
          <p:nvPr/>
        </p:nvSpPr>
        <p:spPr>
          <a:xfrm>
            <a:off x="12473098" y="8214418"/>
            <a:ext cx="2004709" cy="1031726"/>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800"/>
              <a:buFont typeface="Arial"/>
              <a:buNone/>
            </a:pPr>
            <a:r>
              <a:rPr lang="en-GB" sz="2800" b="0" i="0" u="none" strike="noStrike" cap="none">
                <a:solidFill>
                  <a:srgbClr val="00B050"/>
                </a:solidFill>
                <a:latin typeface="Calibri"/>
                <a:ea typeface="Calibri"/>
                <a:cs typeface="Calibri"/>
                <a:sym typeface="Calibri"/>
              </a:rPr>
              <a:t> </a:t>
            </a:r>
            <a:r>
              <a:rPr lang="en-GB" sz="2600" b="0" i="0" u="none" strike="noStrike" cap="none">
                <a:solidFill>
                  <a:srgbClr val="00B050"/>
                </a:solidFill>
                <a:latin typeface="Calibri"/>
                <a:ea typeface="Calibri"/>
                <a:cs typeface="Calibri"/>
                <a:sym typeface="Calibri"/>
              </a:rPr>
              <a:t>Mrs C. Smith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2600"/>
              <a:buFont typeface="Arial"/>
              <a:buNone/>
            </a:pPr>
            <a:r>
              <a:rPr lang="en-GB" sz="2600" b="0" i="0" u="none" strike="noStrike" cap="none">
                <a:solidFill>
                  <a:srgbClr val="00B050"/>
                </a:solidFill>
                <a:latin typeface="Calibri"/>
                <a:ea typeface="Calibri"/>
                <a:cs typeface="Calibri"/>
                <a:sym typeface="Calibri"/>
              </a:rPr>
              <a:t>Assistant Headteacher</a:t>
            </a:r>
            <a:endParaRPr sz="2600" b="0" i="0" u="none" strike="noStrike" cap="none">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600"/>
              <a:buFont typeface="Arial"/>
              <a:buNone/>
            </a:pPr>
            <a:r>
              <a:rPr lang="en-GB" sz="2600" b="0" i="0" u="none" strike="noStrike" cap="none">
                <a:solidFill>
                  <a:srgbClr val="00B050"/>
                </a:solidFill>
                <a:latin typeface="Calibri"/>
                <a:ea typeface="Calibri"/>
                <a:cs typeface="Calibri"/>
                <a:sym typeface="Calibri"/>
              </a:rPr>
              <a:t>&amp; SENDCO</a:t>
            </a:r>
            <a:r>
              <a:rPr lang="en-GB" sz="2800" b="0" i="0" u="none" strike="noStrike" cap="none">
                <a:solidFill>
                  <a:srgbClr val="00B05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55" name="Google Shape;155;p6"/>
          <p:cNvSpPr txBox="1"/>
          <p:nvPr/>
        </p:nvSpPr>
        <p:spPr>
          <a:xfrm>
            <a:off x="9587580" y="5017659"/>
            <a:ext cx="2090853" cy="1200922"/>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000"/>
              <a:buFont typeface="Arial"/>
              <a:buNone/>
            </a:pPr>
            <a:r>
              <a:rPr lang="en-GB" sz="2000" b="0" i="0" u="none" strike="noStrike" cap="none">
                <a:solidFill>
                  <a:srgbClr val="00B050"/>
                </a:solidFill>
                <a:latin typeface="Calibri"/>
                <a:ea typeface="Calibri"/>
                <a:cs typeface="Calibri"/>
                <a:sym typeface="Calibri"/>
              </a:rPr>
              <a:t>Ms Mannering </a:t>
            </a:r>
            <a:r>
              <a:rPr lang="en-GB" sz="2000">
                <a:solidFill>
                  <a:srgbClr val="00B050"/>
                </a:solidFill>
                <a:latin typeface="Calibri"/>
                <a:ea typeface="Calibri"/>
                <a:cs typeface="Calibri"/>
                <a:sym typeface="Calibri"/>
              </a:rPr>
              <a:t>Cover &amp; Maths Support</a:t>
            </a:r>
            <a:endParaRPr sz="2000">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Arial"/>
              <a:buNone/>
            </a:pPr>
            <a:endParaRPr sz="2000">
              <a:solidFill>
                <a:srgbClr val="00B050"/>
              </a:solidFill>
              <a:latin typeface="Calibri"/>
              <a:ea typeface="Calibri"/>
              <a:cs typeface="Calibri"/>
              <a:sym typeface="Calibri"/>
            </a:endParaRPr>
          </a:p>
        </p:txBody>
      </p:sp>
      <p:sp>
        <p:nvSpPr>
          <p:cNvPr id="156" name="Google Shape;156;p6"/>
          <p:cNvSpPr txBox="1"/>
          <p:nvPr/>
        </p:nvSpPr>
        <p:spPr>
          <a:xfrm>
            <a:off x="4983892" y="5047478"/>
            <a:ext cx="1863092" cy="1200922"/>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000"/>
              <a:buFont typeface="Arial"/>
              <a:buNone/>
            </a:pPr>
            <a:r>
              <a:rPr lang="en-GB" sz="2000" b="0" i="0" u="none" strike="noStrike" cap="none">
                <a:solidFill>
                  <a:srgbClr val="00B050"/>
                </a:solidFill>
                <a:latin typeface="Calibri"/>
                <a:ea typeface="Calibri"/>
                <a:cs typeface="Calibri"/>
                <a:sym typeface="Calibri"/>
              </a:rPr>
              <a:t> Mrs Moss</a:t>
            </a:r>
            <a:endParaRPr sz="2000" b="0" i="0" u="none" strike="noStrike" cap="none">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Arial"/>
              <a:buNone/>
            </a:pPr>
            <a:r>
              <a:rPr lang="en-GB" sz="2000" b="0" i="0" u="none" strike="noStrike" cap="none">
                <a:solidFill>
                  <a:srgbClr val="00B050"/>
                </a:solidFill>
                <a:latin typeface="Calibri"/>
                <a:ea typeface="Calibri"/>
                <a:cs typeface="Calibri"/>
                <a:sym typeface="Calibri"/>
              </a:rPr>
              <a:t>Teaching Assistant</a:t>
            </a:r>
            <a:endParaRPr sz="2000" b="0" i="0" u="none" strike="noStrike" cap="none">
              <a:solidFill>
                <a:srgbClr val="00B050"/>
              </a:solidFill>
              <a:latin typeface="Calibri"/>
              <a:ea typeface="Calibri"/>
              <a:cs typeface="Calibri"/>
              <a:sym typeface="Calibri"/>
            </a:endParaRPr>
          </a:p>
        </p:txBody>
      </p:sp>
      <p:sp>
        <p:nvSpPr>
          <p:cNvPr id="157" name="Google Shape;157;p6"/>
          <p:cNvSpPr/>
          <p:nvPr/>
        </p:nvSpPr>
        <p:spPr>
          <a:xfrm>
            <a:off x="3884637" y="5626995"/>
            <a:ext cx="678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Noto Sans Symbols"/>
              <a:buNone/>
            </a:pPr>
            <a:r>
              <a:rPr lang="en-GB" sz="1200" b="0" i="0" u="none" strike="noStrike" cap="none">
                <a:solidFill>
                  <a:schemeClr val="dk1"/>
                </a:solidFill>
                <a:latin typeface="Trebuchet MS"/>
                <a:ea typeface="Trebuchet MS"/>
                <a:cs typeface="Trebuchet MS"/>
                <a:sym typeface="Trebuchet MS"/>
              </a:rPr>
              <a:t> </a:t>
            </a:r>
            <a:endParaRPr sz="1400" b="0" i="0" u="none" strike="noStrike" cap="none">
              <a:solidFill>
                <a:srgbClr val="000000"/>
              </a:solidFill>
              <a:latin typeface="Arial"/>
              <a:ea typeface="Arial"/>
              <a:cs typeface="Arial"/>
              <a:sym typeface="Arial"/>
            </a:endParaRPr>
          </a:p>
        </p:txBody>
      </p:sp>
      <p:sp>
        <p:nvSpPr>
          <p:cNvPr id="158" name="Google Shape;158;p6"/>
          <p:cNvSpPr txBox="1"/>
          <p:nvPr/>
        </p:nvSpPr>
        <p:spPr>
          <a:xfrm>
            <a:off x="317262" y="5032196"/>
            <a:ext cx="2119550" cy="117915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000"/>
              <a:buFont typeface="Arial"/>
              <a:buNone/>
            </a:pPr>
            <a:r>
              <a:rPr lang="en-GB" sz="2000" b="0" i="0" u="none" strike="noStrike" cap="none">
                <a:solidFill>
                  <a:srgbClr val="00B050"/>
                </a:solidFill>
                <a:latin typeface="Calibri"/>
                <a:ea typeface="Calibri"/>
                <a:cs typeface="Calibri"/>
                <a:sym typeface="Calibri"/>
              </a:rPr>
              <a:t>Mrs Tennant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2000"/>
              <a:buFont typeface="Arial"/>
              <a:buNone/>
            </a:pPr>
            <a:r>
              <a:rPr lang="en-GB" sz="2000" b="0" i="0" u="none" strike="noStrike" cap="none">
                <a:solidFill>
                  <a:srgbClr val="00B050"/>
                </a:solidFill>
                <a:latin typeface="Calibri"/>
                <a:ea typeface="Calibri"/>
                <a:cs typeface="Calibri"/>
                <a:sym typeface="Calibri"/>
              </a:rPr>
              <a:t>Hazel  Class teacher &amp; Phase lead</a:t>
            </a:r>
            <a:endParaRPr sz="1400" b="0" i="0" u="none" strike="noStrike" cap="none">
              <a:solidFill>
                <a:srgbClr val="000000"/>
              </a:solidFill>
              <a:latin typeface="Arial"/>
              <a:ea typeface="Arial"/>
              <a:cs typeface="Arial"/>
              <a:sym typeface="Arial"/>
            </a:endParaRPr>
          </a:p>
        </p:txBody>
      </p:sp>
      <p:sp>
        <p:nvSpPr>
          <p:cNvPr id="159" name="Google Shape;159;p6"/>
          <p:cNvSpPr txBox="1"/>
          <p:nvPr/>
        </p:nvSpPr>
        <p:spPr>
          <a:xfrm>
            <a:off x="7188978" y="5028545"/>
            <a:ext cx="2056608" cy="1200923"/>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000"/>
              <a:buFont typeface="Arial"/>
              <a:buNone/>
            </a:pPr>
            <a:r>
              <a:rPr lang="en-GB" sz="2000" b="0" i="0" u="none" strike="noStrike" cap="none">
                <a:solidFill>
                  <a:srgbClr val="00B050"/>
                </a:solidFill>
                <a:latin typeface="Calibri"/>
                <a:ea typeface="Calibri"/>
                <a:cs typeface="Calibri"/>
                <a:sym typeface="Calibri"/>
              </a:rPr>
              <a:t> Miss Cole</a:t>
            </a:r>
            <a:endParaRPr sz="1400" b="0" i="0" u="none" strike="noStrike" cap="none">
              <a:solidFill>
                <a:srgbClr val="000000"/>
              </a:solidFill>
              <a:latin typeface="Arial"/>
              <a:ea typeface="Arial"/>
              <a:cs typeface="Arial"/>
              <a:sym typeface="Arial"/>
            </a:endParaRPr>
          </a:p>
        </p:txBody>
      </p:sp>
      <p:sp>
        <p:nvSpPr>
          <p:cNvPr id="160" name="Google Shape;160;p6"/>
          <p:cNvSpPr txBox="1"/>
          <p:nvPr/>
        </p:nvSpPr>
        <p:spPr>
          <a:xfrm>
            <a:off x="2778806" y="5028545"/>
            <a:ext cx="1863092" cy="1179151"/>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000"/>
              <a:buFont typeface="Arial"/>
              <a:buNone/>
            </a:pPr>
            <a:r>
              <a:rPr lang="en-GB" sz="2000" b="0" i="0" u="none" strike="noStrike" cap="none" dirty="0">
                <a:solidFill>
                  <a:srgbClr val="00B050"/>
                </a:solidFill>
                <a:latin typeface="Calibri"/>
                <a:ea typeface="Calibri"/>
                <a:cs typeface="Calibri"/>
                <a:sym typeface="Calibri"/>
              </a:rPr>
              <a:t>Mrs </a:t>
            </a:r>
            <a:r>
              <a:rPr lang="en-GB" sz="2000" b="0" i="0" u="none" strike="noStrike" cap="none" dirty="0" err="1">
                <a:solidFill>
                  <a:srgbClr val="00B050"/>
                </a:solidFill>
                <a:latin typeface="Calibri"/>
                <a:ea typeface="Calibri"/>
                <a:cs typeface="Calibri"/>
                <a:sym typeface="Calibri"/>
              </a:rPr>
              <a:t>Rindfleisch</a:t>
            </a:r>
            <a:endParaRPr sz="2000" b="0" i="0" u="none" strike="noStrike" cap="none" dirty="0">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Arial"/>
              <a:buNone/>
            </a:pPr>
            <a:r>
              <a:rPr lang="en-GB" sz="2000" b="0" i="0" u="none" strike="noStrike" cap="none" dirty="0">
                <a:solidFill>
                  <a:srgbClr val="00B050"/>
                </a:solidFill>
                <a:latin typeface="Calibri"/>
                <a:ea typeface="Calibri"/>
                <a:cs typeface="Calibri"/>
                <a:sym typeface="Calibri"/>
              </a:rPr>
              <a:t>Beech Class Teacher</a:t>
            </a:r>
            <a:endParaRPr sz="2000" b="0" i="0" u="none" strike="noStrike" cap="none" dirty="0">
              <a:solidFill>
                <a:srgbClr val="00B050"/>
              </a:solidFill>
              <a:latin typeface="Calibri"/>
              <a:ea typeface="Calibri"/>
              <a:cs typeface="Calibri"/>
              <a:sym typeface="Calibri"/>
            </a:endParaRPr>
          </a:p>
        </p:txBody>
      </p:sp>
      <p:pic>
        <p:nvPicPr>
          <p:cNvPr id="161" name="Google Shape;161;p6"/>
          <p:cNvPicPr preferRelativeResize="0"/>
          <p:nvPr/>
        </p:nvPicPr>
        <p:blipFill rotWithShape="1">
          <a:blip r:embed="rId3">
            <a:alphaModFix/>
          </a:blip>
          <a:srcRect/>
          <a:stretch/>
        </p:blipFill>
        <p:spPr>
          <a:xfrm>
            <a:off x="443587" y="2481263"/>
            <a:ext cx="1866900" cy="1895475"/>
          </a:xfrm>
          <a:prstGeom prst="rect">
            <a:avLst/>
          </a:prstGeom>
          <a:noFill/>
          <a:ln>
            <a:noFill/>
          </a:ln>
        </p:spPr>
      </p:pic>
      <p:pic>
        <p:nvPicPr>
          <p:cNvPr id="162" name="Google Shape;162;p6"/>
          <p:cNvPicPr preferRelativeResize="0"/>
          <p:nvPr/>
        </p:nvPicPr>
        <p:blipFill rotWithShape="1">
          <a:blip r:embed="rId4">
            <a:alphaModFix/>
          </a:blip>
          <a:srcRect/>
          <a:stretch/>
        </p:blipFill>
        <p:spPr>
          <a:xfrm>
            <a:off x="2704213" y="2428899"/>
            <a:ext cx="1885950" cy="2000250"/>
          </a:xfrm>
          <a:prstGeom prst="rect">
            <a:avLst/>
          </a:prstGeom>
          <a:noFill/>
          <a:ln>
            <a:noFill/>
          </a:ln>
        </p:spPr>
      </p:pic>
      <p:pic>
        <p:nvPicPr>
          <p:cNvPr id="163" name="Google Shape;163;p6" descr="https://www.ssas.herts.sch.uk/wp-content/uploads/2021/02/moss-250x250.jpg"/>
          <p:cNvPicPr preferRelativeResize="0"/>
          <p:nvPr/>
        </p:nvPicPr>
        <p:blipFill rotWithShape="1">
          <a:blip r:embed="rId5">
            <a:alphaModFix/>
          </a:blip>
          <a:srcRect/>
          <a:stretch/>
        </p:blipFill>
        <p:spPr>
          <a:xfrm>
            <a:off x="4983924" y="2541132"/>
            <a:ext cx="1885950" cy="1884167"/>
          </a:xfrm>
          <a:prstGeom prst="rect">
            <a:avLst/>
          </a:prstGeom>
          <a:noFill/>
          <a:ln>
            <a:noFill/>
          </a:ln>
        </p:spPr>
      </p:pic>
      <p:pic>
        <p:nvPicPr>
          <p:cNvPr id="164" name="Google Shape;164;p6"/>
          <p:cNvPicPr preferRelativeResize="0"/>
          <p:nvPr/>
        </p:nvPicPr>
        <p:blipFill>
          <a:blip r:embed="rId6">
            <a:alphaModFix/>
          </a:blip>
          <a:stretch>
            <a:fillRect/>
          </a:stretch>
        </p:blipFill>
        <p:spPr>
          <a:xfrm>
            <a:off x="9587575" y="2730675"/>
            <a:ext cx="2004700" cy="1698575"/>
          </a:xfrm>
          <a:prstGeom prst="rect">
            <a:avLst/>
          </a:prstGeom>
          <a:noFill/>
          <a:ln>
            <a:noFill/>
          </a:ln>
        </p:spPr>
      </p:pic>
      <p:pic>
        <p:nvPicPr>
          <p:cNvPr id="165" name="Google Shape;165;p6"/>
          <p:cNvPicPr preferRelativeResize="0"/>
          <p:nvPr/>
        </p:nvPicPr>
        <p:blipFill rotWithShape="1">
          <a:blip r:embed="rId7">
            <a:alphaModFix/>
          </a:blip>
          <a:srcRect/>
          <a:stretch/>
        </p:blipFill>
        <p:spPr>
          <a:xfrm>
            <a:off x="7442800" y="2608433"/>
            <a:ext cx="1571845" cy="19430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p:nvPr/>
        </p:nvSpPr>
        <p:spPr>
          <a:xfrm>
            <a:off x="1979612" y="609600"/>
            <a:ext cx="81534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0" i="0" u="none" strike="noStrike" cap="none">
                <a:solidFill>
                  <a:srgbClr val="FF0000"/>
                </a:solidFill>
                <a:latin typeface="Calibri"/>
                <a:ea typeface="Calibri"/>
                <a:cs typeface="Calibri"/>
                <a:sym typeface="Calibri"/>
              </a:rPr>
              <a:t>Other Staff Members</a:t>
            </a:r>
            <a:endParaRPr sz="5400" b="0" i="0" u="none" strike="noStrike" cap="none">
              <a:solidFill>
                <a:srgbClr val="FF0000"/>
              </a:solidFill>
              <a:latin typeface="Cambria"/>
              <a:ea typeface="Cambria"/>
              <a:cs typeface="Cambria"/>
              <a:sym typeface="Cambria"/>
            </a:endParaRPr>
          </a:p>
        </p:txBody>
      </p:sp>
      <p:sp>
        <p:nvSpPr>
          <p:cNvPr id="171" name="Google Shape;171;p7"/>
          <p:cNvSpPr txBox="1"/>
          <p:nvPr/>
        </p:nvSpPr>
        <p:spPr>
          <a:xfrm>
            <a:off x="12473098" y="8214418"/>
            <a:ext cx="2004709" cy="1031726"/>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800"/>
              <a:buFont typeface="Arial"/>
              <a:buNone/>
            </a:pPr>
            <a:r>
              <a:rPr lang="en-GB" sz="2800" b="0" i="0" u="none" strike="noStrike" cap="none">
                <a:solidFill>
                  <a:srgbClr val="00B050"/>
                </a:solidFill>
                <a:latin typeface="Calibri"/>
                <a:ea typeface="Calibri"/>
                <a:cs typeface="Calibri"/>
                <a:sym typeface="Calibri"/>
              </a:rPr>
              <a:t> </a:t>
            </a:r>
            <a:r>
              <a:rPr lang="en-GB" sz="2600" b="0" i="0" u="none" strike="noStrike" cap="none">
                <a:solidFill>
                  <a:srgbClr val="00B050"/>
                </a:solidFill>
                <a:latin typeface="Calibri"/>
                <a:ea typeface="Calibri"/>
                <a:cs typeface="Calibri"/>
                <a:sym typeface="Calibri"/>
              </a:rPr>
              <a:t>Mrs C. Smith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2600"/>
              <a:buFont typeface="Arial"/>
              <a:buNone/>
            </a:pPr>
            <a:r>
              <a:rPr lang="en-GB" sz="2600" b="0" i="0" u="none" strike="noStrike" cap="none">
                <a:solidFill>
                  <a:srgbClr val="00B050"/>
                </a:solidFill>
                <a:latin typeface="Calibri"/>
                <a:ea typeface="Calibri"/>
                <a:cs typeface="Calibri"/>
                <a:sym typeface="Calibri"/>
              </a:rPr>
              <a:t>Assistant Headteacher</a:t>
            </a:r>
            <a:endParaRPr sz="2600" b="0" i="0" u="none" strike="noStrike" cap="none">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600"/>
              <a:buFont typeface="Arial"/>
              <a:buNone/>
            </a:pPr>
            <a:r>
              <a:rPr lang="en-GB" sz="2600" b="0" i="0" u="none" strike="noStrike" cap="none">
                <a:solidFill>
                  <a:srgbClr val="00B050"/>
                </a:solidFill>
                <a:latin typeface="Calibri"/>
                <a:ea typeface="Calibri"/>
                <a:cs typeface="Calibri"/>
                <a:sym typeface="Calibri"/>
              </a:rPr>
              <a:t>&amp; SENDCO</a:t>
            </a:r>
            <a:r>
              <a:rPr lang="en-GB" sz="2800" b="0" i="0" u="none" strike="noStrike" cap="none">
                <a:solidFill>
                  <a:srgbClr val="00B05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72" name="Google Shape;172;p7"/>
          <p:cNvSpPr txBox="1"/>
          <p:nvPr/>
        </p:nvSpPr>
        <p:spPr>
          <a:xfrm>
            <a:off x="164142" y="1708382"/>
            <a:ext cx="11201400" cy="14335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240"/>
              <a:buFont typeface="Noto Sans Symbols"/>
              <a:buNone/>
            </a:pPr>
            <a:r>
              <a:rPr lang="en-GB" sz="2800" b="0" i="0" u="none" strike="noStrike" cap="none">
                <a:solidFill>
                  <a:srgbClr val="404040"/>
                </a:solidFill>
                <a:latin typeface="Calibri"/>
                <a:ea typeface="Calibri"/>
                <a:cs typeface="Calibri"/>
                <a:sym typeface="Calibri"/>
              </a:rPr>
              <a:t>P.E (KS1 and 2), Music (KS1 and 2) and  French (Key Stage 2 only) will be covered by specialist teachers. </a:t>
            </a:r>
            <a:endParaRPr sz="1400" b="0" i="0" u="none" strike="noStrike" cap="none">
              <a:solidFill>
                <a:srgbClr val="000000"/>
              </a:solidFill>
              <a:latin typeface="Arial"/>
              <a:ea typeface="Arial"/>
              <a:cs typeface="Arial"/>
              <a:sym typeface="Arial"/>
            </a:endParaRPr>
          </a:p>
        </p:txBody>
      </p:sp>
      <p:sp>
        <p:nvSpPr>
          <p:cNvPr id="173" name="Google Shape;173;p7"/>
          <p:cNvSpPr txBox="1"/>
          <p:nvPr/>
        </p:nvSpPr>
        <p:spPr>
          <a:xfrm>
            <a:off x="3799624" y="5113314"/>
            <a:ext cx="1857300" cy="72390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000"/>
              <a:buFont typeface="Arial"/>
              <a:buNone/>
            </a:pPr>
            <a:r>
              <a:rPr lang="en-GB" sz="2000" b="0" i="0" u="none" strike="noStrike" cap="none">
                <a:solidFill>
                  <a:srgbClr val="00B050"/>
                </a:solidFill>
                <a:latin typeface="Calibri"/>
                <a:ea typeface="Calibri"/>
                <a:cs typeface="Calibri"/>
                <a:sym typeface="Calibri"/>
              </a:rPr>
              <a:t> Mrs Z. Flatt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2000"/>
              <a:buFont typeface="Arial"/>
              <a:buNone/>
            </a:pPr>
            <a:r>
              <a:rPr lang="en-GB" sz="2000" b="0" i="0" u="none" strike="noStrike" cap="none">
                <a:solidFill>
                  <a:srgbClr val="00B050"/>
                </a:solidFill>
                <a:latin typeface="Calibri"/>
                <a:ea typeface="Calibri"/>
                <a:cs typeface="Calibri"/>
                <a:sym typeface="Calibri"/>
              </a:rPr>
              <a:t>Music Specialist </a:t>
            </a:r>
            <a:endParaRPr sz="1400" b="0" i="0" u="none" strike="noStrike" cap="none">
              <a:solidFill>
                <a:srgbClr val="000000"/>
              </a:solidFill>
              <a:latin typeface="Arial"/>
              <a:ea typeface="Arial"/>
              <a:cs typeface="Arial"/>
              <a:sym typeface="Arial"/>
            </a:endParaRPr>
          </a:p>
        </p:txBody>
      </p:sp>
      <p:sp>
        <p:nvSpPr>
          <p:cNvPr id="174" name="Google Shape;174;p7"/>
          <p:cNvSpPr txBox="1"/>
          <p:nvPr/>
        </p:nvSpPr>
        <p:spPr>
          <a:xfrm>
            <a:off x="6530577" y="5113313"/>
            <a:ext cx="2286000" cy="72390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56E9F"/>
              </a:buClr>
              <a:buSzPts val="1800"/>
              <a:buFont typeface="Arial"/>
              <a:buNone/>
            </a:pPr>
            <a:r>
              <a:rPr lang="en-GB" sz="1800" b="0" i="0" u="none" strike="noStrike" cap="none">
                <a:solidFill>
                  <a:srgbClr val="056E9F"/>
                </a:solidFill>
                <a:latin typeface="Calibri"/>
                <a:ea typeface="Calibri"/>
                <a:cs typeface="Calibri"/>
                <a:sym typeface="Calibri"/>
              </a:rPr>
              <a:t> </a:t>
            </a:r>
            <a:r>
              <a:rPr lang="en-GB" sz="2000" b="0" i="0" u="none" strike="noStrike" cap="none">
                <a:solidFill>
                  <a:srgbClr val="056E9F"/>
                </a:solidFill>
                <a:latin typeface="Calibri"/>
                <a:ea typeface="Calibri"/>
                <a:cs typeface="Calibri"/>
                <a:sym typeface="Calibri"/>
              </a:rPr>
              <a:t>Mrs A. Harvey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56E9F"/>
              </a:buClr>
              <a:buSzPts val="2000"/>
              <a:buFont typeface="Arial"/>
              <a:buNone/>
            </a:pPr>
            <a:r>
              <a:rPr lang="en-GB" sz="2000" b="0" i="0" u="none" strike="noStrike" cap="none">
                <a:solidFill>
                  <a:srgbClr val="056E9F"/>
                </a:solidFill>
                <a:latin typeface="Calibri"/>
                <a:ea typeface="Calibri"/>
                <a:cs typeface="Calibri"/>
                <a:sym typeface="Calibri"/>
              </a:rPr>
              <a:t>French Specialist </a:t>
            </a:r>
            <a:endParaRPr sz="1400" b="0" i="0" u="none" strike="noStrike" cap="none">
              <a:solidFill>
                <a:srgbClr val="000000"/>
              </a:solidFill>
              <a:latin typeface="Arial"/>
              <a:ea typeface="Arial"/>
              <a:cs typeface="Arial"/>
              <a:sym typeface="Arial"/>
            </a:endParaRPr>
          </a:p>
        </p:txBody>
      </p:sp>
      <p:pic>
        <p:nvPicPr>
          <p:cNvPr id="175" name="Google Shape;175;p7" descr="https://www.ssas.herts.sch.uk/wp-content/uploads/2021/02/flatt-250x250.jpg"/>
          <p:cNvPicPr preferRelativeResize="0"/>
          <p:nvPr/>
        </p:nvPicPr>
        <p:blipFill rotWithShape="1">
          <a:blip r:embed="rId3">
            <a:alphaModFix/>
          </a:blip>
          <a:srcRect/>
          <a:stretch/>
        </p:blipFill>
        <p:spPr>
          <a:xfrm>
            <a:off x="3511130" y="2766366"/>
            <a:ext cx="2145802" cy="2148086"/>
          </a:xfrm>
          <a:prstGeom prst="rect">
            <a:avLst/>
          </a:prstGeom>
          <a:noFill/>
          <a:ln>
            <a:noFill/>
          </a:ln>
        </p:spPr>
      </p:pic>
      <p:pic>
        <p:nvPicPr>
          <p:cNvPr id="176" name="Google Shape;176;p7" descr="https://www.ssas.herts.sch.uk/wp-content/uploads/2024/02/Alison-Harvey-250x250.jpg"/>
          <p:cNvPicPr preferRelativeResize="0"/>
          <p:nvPr/>
        </p:nvPicPr>
        <p:blipFill rotWithShape="1">
          <a:blip r:embed="rId4">
            <a:alphaModFix/>
          </a:blip>
          <a:srcRect/>
          <a:stretch/>
        </p:blipFill>
        <p:spPr>
          <a:xfrm>
            <a:off x="6561755" y="2728569"/>
            <a:ext cx="2223672" cy="2223672"/>
          </a:xfrm>
          <a:prstGeom prst="rect">
            <a:avLst/>
          </a:prstGeom>
          <a:noFill/>
          <a:ln>
            <a:noFill/>
          </a:ln>
        </p:spPr>
      </p:pic>
      <p:sp>
        <p:nvSpPr>
          <p:cNvPr id="177" name="Google Shape;177;p7"/>
          <p:cNvSpPr txBox="1"/>
          <p:nvPr/>
        </p:nvSpPr>
        <p:spPr>
          <a:xfrm>
            <a:off x="9690225" y="5113313"/>
            <a:ext cx="2135100" cy="72390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1800"/>
              <a:buFont typeface="Arial"/>
              <a:buNone/>
            </a:pPr>
            <a:r>
              <a:rPr lang="en-GB" sz="1800" b="0" i="0" u="none" strike="noStrike" cap="none">
                <a:solidFill>
                  <a:srgbClr val="00B050"/>
                </a:solidFill>
                <a:latin typeface="Calibri"/>
                <a:ea typeface="Calibri"/>
                <a:cs typeface="Calibri"/>
                <a:sym typeface="Calibri"/>
              </a:rPr>
              <a:t> </a:t>
            </a:r>
            <a:r>
              <a:rPr lang="en-GB" sz="2000" b="0" i="0" u="none" strike="noStrike" cap="none">
                <a:solidFill>
                  <a:srgbClr val="00B050"/>
                </a:solidFill>
                <a:latin typeface="Calibri"/>
                <a:ea typeface="Calibri"/>
                <a:cs typeface="Calibri"/>
                <a:sym typeface="Calibri"/>
              </a:rPr>
              <a:t>Mrs Rees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2000"/>
              <a:buFont typeface="Arial"/>
              <a:buNone/>
            </a:pPr>
            <a:r>
              <a:rPr lang="en-GB" sz="2000" b="0" i="0" u="none" strike="noStrike" cap="none">
                <a:solidFill>
                  <a:srgbClr val="00B050"/>
                </a:solidFill>
                <a:latin typeface="Calibri"/>
                <a:ea typeface="Calibri"/>
                <a:cs typeface="Calibri"/>
                <a:sym typeface="Calibri"/>
              </a:rPr>
              <a:t>Pastoral Mentor</a:t>
            </a:r>
            <a:endParaRPr sz="1400" b="0" i="0" u="none" strike="noStrike" cap="none">
              <a:solidFill>
                <a:srgbClr val="000000"/>
              </a:solidFill>
              <a:latin typeface="Arial"/>
              <a:ea typeface="Arial"/>
              <a:cs typeface="Arial"/>
              <a:sym typeface="Arial"/>
            </a:endParaRPr>
          </a:p>
        </p:txBody>
      </p:sp>
      <p:pic>
        <p:nvPicPr>
          <p:cNvPr id="178" name="Google Shape;178;p7" descr="https://www.ssas.herts.sch.uk/wp-content/uploads/2024/02/rees-250x250.jpg"/>
          <p:cNvPicPr preferRelativeResize="0"/>
          <p:nvPr/>
        </p:nvPicPr>
        <p:blipFill rotWithShape="1">
          <a:blip r:embed="rId5">
            <a:alphaModFix/>
          </a:blip>
          <a:srcRect/>
          <a:stretch/>
        </p:blipFill>
        <p:spPr>
          <a:xfrm>
            <a:off x="9460814" y="2710478"/>
            <a:ext cx="2149577" cy="2149577"/>
          </a:xfrm>
          <a:prstGeom prst="rect">
            <a:avLst/>
          </a:prstGeom>
          <a:noFill/>
          <a:ln>
            <a:noFill/>
          </a:ln>
        </p:spPr>
      </p:pic>
      <p:sp>
        <p:nvSpPr>
          <p:cNvPr id="179" name="Google Shape;179;p7"/>
          <p:cNvSpPr txBox="1"/>
          <p:nvPr/>
        </p:nvSpPr>
        <p:spPr>
          <a:xfrm>
            <a:off x="1008724" y="5113314"/>
            <a:ext cx="1857300" cy="72390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000"/>
              <a:buFont typeface="Arial"/>
              <a:buNone/>
            </a:pPr>
            <a:r>
              <a:rPr lang="en-GB" sz="2000" b="0" i="0" u="none" strike="noStrike" cap="none">
                <a:solidFill>
                  <a:srgbClr val="00B050"/>
                </a:solidFill>
                <a:latin typeface="Calibri"/>
                <a:ea typeface="Calibri"/>
                <a:cs typeface="Calibri"/>
                <a:sym typeface="Calibri"/>
              </a:rPr>
              <a:t> Mr D. Byrne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2000"/>
              <a:buFont typeface="Arial"/>
              <a:buNone/>
            </a:pPr>
            <a:r>
              <a:rPr lang="en-GB" sz="2000" b="0" i="0" u="none" strike="noStrike" cap="none">
                <a:solidFill>
                  <a:srgbClr val="00B050"/>
                </a:solidFill>
                <a:latin typeface="Calibri"/>
                <a:ea typeface="Calibri"/>
                <a:cs typeface="Calibri"/>
                <a:sym typeface="Calibri"/>
              </a:rPr>
              <a:t>Sports Coach</a:t>
            </a:r>
            <a:endParaRPr sz="1400" b="0" i="0" u="none" strike="noStrike" cap="none">
              <a:solidFill>
                <a:srgbClr val="000000"/>
              </a:solidFill>
              <a:latin typeface="Arial"/>
              <a:ea typeface="Arial"/>
              <a:cs typeface="Arial"/>
              <a:sym typeface="Arial"/>
            </a:endParaRPr>
          </a:p>
        </p:txBody>
      </p:sp>
      <p:pic>
        <p:nvPicPr>
          <p:cNvPr id="180" name="Google Shape;180;p7"/>
          <p:cNvPicPr preferRelativeResize="0"/>
          <p:nvPr/>
        </p:nvPicPr>
        <p:blipFill rotWithShape="1">
          <a:blip r:embed="rId6">
            <a:alphaModFix/>
          </a:blip>
          <a:srcRect/>
          <a:stretch/>
        </p:blipFill>
        <p:spPr>
          <a:xfrm>
            <a:off x="1008725" y="2820769"/>
            <a:ext cx="1597599" cy="20392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p:nvPr/>
        </p:nvSpPr>
        <p:spPr>
          <a:xfrm>
            <a:off x="1979612" y="609600"/>
            <a:ext cx="81534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0" i="0" u="none" strike="noStrike" cap="none">
                <a:solidFill>
                  <a:srgbClr val="FF0000"/>
                </a:solidFill>
                <a:latin typeface="Calibri"/>
                <a:ea typeface="Calibri"/>
                <a:cs typeface="Calibri"/>
                <a:sym typeface="Calibri"/>
              </a:rPr>
              <a:t>Drop Off and Pick Up</a:t>
            </a:r>
            <a:endParaRPr sz="5400" b="0" i="0" u="none" strike="noStrike" cap="none">
              <a:solidFill>
                <a:srgbClr val="FF0000"/>
              </a:solidFill>
              <a:latin typeface="Cambria"/>
              <a:ea typeface="Cambria"/>
              <a:cs typeface="Cambria"/>
              <a:sym typeface="Cambria"/>
            </a:endParaRPr>
          </a:p>
        </p:txBody>
      </p:sp>
      <p:sp>
        <p:nvSpPr>
          <p:cNvPr id="186" name="Google Shape;186;p8"/>
          <p:cNvSpPr/>
          <p:nvPr/>
        </p:nvSpPr>
        <p:spPr>
          <a:xfrm>
            <a:off x="413525" y="1430175"/>
            <a:ext cx="11597100" cy="5226006"/>
          </a:xfrm>
          <a:prstGeom prst="rect">
            <a:avLst/>
          </a:prstGeom>
          <a:noFill/>
          <a:ln>
            <a:noFill/>
          </a:ln>
        </p:spPr>
        <p:txBody>
          <a:bodyPr spcFirstLastPara="1" wrap="square" lIns="91425" tIns="45700" rIns="91425" bIns="45700" anchor="t" anchorCtr="0">
            <a:spAutoFit/>
          </a:bodyPr>
          <a:lstStyle/>
          <a:p>
            <a:pPr marL="225425" marR="0" lvl="0" indent="0" algn="l" rtl="0">
              <a:lnSpc>
                <a:spcPct val="80000"/>
              </a:lnSpc>
              <a:spcBef>
                <a:spcPts val="0"/>
              </a:spcBef>
              <a:spcAft>
                <a:spcPts val="0"/>
              </a:spcAft>
              <a:buClr>
                <a:schemeClr val="dk1"/>
              </a:buClr>
              <a:buSzPts val="2800"/>
              <a:buFont typeface="Arial"/>
              <a:buNone/>
            </a:pPr>
            <a:endParaRPr sz="2700" b="1" i="0" u="sng" strike="noStrike" cap="none" dirty="0">
              <a:solidFill>
                <a:srgbClr val="00B050"/>
              </a:solidFill>
              <a:latin typeface="Calibri"/>
              <a:ea typeface="Calibri"/>
              <a:cs typeface="Calibri"/>
              <a:sym typeface="Calibri"/>
            </a:endParaRPr>
          </a:p>
          <a:p>
            <a:pPr marL="225425" marR="0" lvl="0" indent="0" algn="l" rtl="0">
              <a:lnSpc>
                <a:spcPct val="80000"/>
              </a:lnSpc>
              <a:spcBef>
                <a:spcPts val="0"/>
              </a:spcBef>
              <a:spcAft>
                <a:spcPts val="0"/>
              </a:spcAft>
              <a:buClr>
                <a:srgbClr val="00B050"/>
              </a:buClr>
              <a:buSzPts val="3600"/>
              <a:buFont typeface="Arial"/>
              <a:buNone/>
            </a:pPr>
            <a:r>
              <a:rPr lang="en-GB" sz="2600" b="0" i="0" u="none" strike="noStrike" cap="none" dirty="0">
                <a:solidFill>
                  <a:srgbClr val="00B050"/>
                </a:solidFill>
                <a:latin typeface="Calibri"/>
                <a:ea typeface="Calibri"/>
                <a:cs typeface="Calibri"/>
                <a:sym typeface="Calibri"/>
              </a:rPr>
              <a:t>The doors open at 8.45am and close at 8.55am. There is a soft start to the day and when the children arrive, they start their SODA (Start of Day Activity) before lessons begin. Children arriving after 8.55 will be marked late.</a:t>
            </a:r>
            <a:endParaRPr sz="400" b="0" i="0" u="none" strike="noStrike" cap="none" dirty="0">
              <a:solidFill>
                <a:srgbClr val="000000"/>
              </a:solidFill>
              <a:latin typeface="Arial"/>
              <a:ea typeface="Arial"/>
              <a:cs typeface="Arial"/>
              <a:sym typeface="Arial"/>
            </a:endParaRPr>
          </a:p>
          <a:p>
            <a:pPr marL="225425" marR="0" lvl="0" indent="0" algn="l" rtl="0">
              <a:lnSpc>
                <a:spcPct val="80000"/>
              </a:lnSpc>
              <a:spcBef>
                <a:spcPts val="0"/>
              </a:spcBef>
              <a:spcAft>
                <a:spcPts val="0"/>
              </a:spcAft>
              <a:buClr>
                <a:schemeClr val="dk1"/>
              </a:buClr>
              <a:buSzPts val="3600"/>
              <a:buFont typeface="Arial"/>
              <a:buNone/>
            </a:pPr>
            <a:endParaRPr sz="2600" b="0" i="0" u="none" strike="noStrike" cap="none" dirty="0">
              <a:solidFill>
                <a:srgbClr val="00B050"/>
              </a:solidFill>
              <a:latin typeface="Calibri"/>
              <a:ea typeface="Calibri"/>
              <a:cs typeface="Calibri"/>
              <a:sym typeface="Calibri"/>
            </a:endParaRPr>
          </a:p>
          <a:p>
            <a:pPr marL="225425" marR="0" lvl="0" indent="0" algn="l" rtl="0">
              <a:lnSpc>
                <a:spcPct val="80000"/>
              </a:lnSpc>
              <a:spcBef>
                <a:spcPts val="0"/>
              </a:spcBef>
              <a:spcAft>
                <a:spcPts val="0"/>
              </a:spcAft>
              <a:buClr>
                <a:srgbClr val="00B050"/>
              </a:buClr>
              <a:buSzPts val="3600"/>
              <a:buFont typeface="Arial"/>
              <a:buNone/>
            </a:pPr>
            <a:r>
              <a:rPr lang="en-GB" sz="2600" b="0" i="0" u="none" strike="noStrike" cap="none" dirty="0">
                <a:solidFill>
                  <a:srgbClr val="00B050"/>
                </a:solidFill>
                <a:latin typeface="Calibri"/>
                <a:ea typeface="Calibri"/>
                <a:cs typeface="Calibri"/>
                <a:sym typeface="Calibri"/>
              </a:rPr>
              <a:t>Please help your child settle by allowing them to come into the classroom independently.</a:t>
            </a:r>
            <a:endParaRPr sz="400" b="0" i="0" u="none" strike="noStrike" cap="none" dirty="0">
              <a:solidFill>
                <a:srgbClr val="000000"/>
              </a:solidFill>
              <a:latin typeface="Arial"/>
              <a:ea typeface="Arial"/>
              <a:cs typeface="Arial"/>
              <a:sym typeface="Arial"/>
            </a:endParaRPr>
          </a:p>
          <a:p>
            <a:pPr marL="225425" marR="0" lvl="0" indent="0" algn="l" rtl="0">
              <a:lnSpc>
                <a:spcPct val="80000"/>
              </a:lnSpc>
              <a:spcBef>
                <a:spcPts val="0"/>
              </a:spcBef>
              <a:spcAft>
                <a:spcPts val="0"/>
              </a:spcAft>
              <a:buClr>
                <a:schemeClr val="dk1"/>
              </a:buClr>
              <a:buSzPts val="3600"/>
              <a:buFont typeface="Arial"/>
              <a:buNone/>
            </a:pPr>
            <a:endParaRPr sz="2600" b="0" i="0" u="none" strike="noStrike" cap="none" dirty="0">
              <a:solidFill>
                <a:srgbClr val="00B050"/>
              </a:solidFill>
              <a:latin typeface="Calibri"/>
              <a:ea typeface="Calibri"/>
              <a:cs typeface="Calibri"/>
              <a:sym typeface="Calibri"/>
            </a:endParaRPr>
          </a:p>
          <a:p>
            <a:pPr marL="225425" marR="0" lvl="0" indent="0" algn="l" rtl="0">
              <a:lnSpc>
                <a:spcPct val="80000"/>
              </a:lnSpc>
              <a:spcBef>
                <a:spcPts val="0"/>
              </a:spcBef>
              <a:spcAft>
                <a:spcPts val="0"/>
              </a:spcAft>
              <a:buClr>
                <a:srgbClr val="00B050"/>
              </a:buClr>
              <a:buSzPts val="3600"/>
              <a:buFont typeface="Arial"/>
              <a:buNone/>
            </a:pPr>
            <a:r>
              <a:rPr lang="en-GB" sz="2600" b="0" i="0" u="none" strike="noStrike" cap="none" dirty="0">
                <a:solidFill>
                  <a:srgbClr val="00B050"/>
                </a:solidFill>
                <a:latin typeface="Calibri"/>
                <a:ea typeface="Calibri"/>
                <a:cs typeface="Calibri"/>
                <a:sym typeface="Calibri"/>
              </a:rPr>
              <a:t>School finishes at 3.05 (Reception) 3.15 (KS1) 3.20(KS2)</a:t>
            </a:r>
            <a:endParaRPr sz="2600" b="0" i="0" u="none" strike="noStrike" cap="none" dirty="0">
              <a:solidFill>
                <a:srgbClr val="00B050"/>
              </a:solidFill>
              <a:latin typeface="Calibri"/>
              <a:ea typeface="Calibri"/>
              <a:cs typeface="Calibri"/>
              <a:sym typeface="Calibri"/>
            </a:endParaRPr>
          </a:p>
          <a:p>
            <a:pPr marL="225425" marR="0" lvl="0" indent="0" algn="l" rtl="0">
              <a:lnSpc>
                <a:spcPct val="80000"/>
              </a:lnSpc>
              <a:spcBef>
                <a:spcPts val="0"/>
              </a:spcBef>
              <a:spcAft>
                <a:spcPts val="0"/>
              </a:spcAft>
              <a:buClr>
                <a:srgbClr val="00B050"/>
              </a:buClr>
              <a:buSzPts val="3600"/>
              <a:buFont typeface="Arial"/>
              <a:buNone/>
            </a:pPr>
            <a:endParaRPr sz="2600" b="0" i="0" u="none" strike="noStrike" cap="none" dirty="0">
              <a:solidFill>
                <a:srgbClr val="00B050"/>
              </a:solidFill>
              <a:latin typeface="Calibri"/>
              <a:ea typeface="Calibri"/>
              <a:cs typeface="Calibri"/>
              <a:sym typeface="Calibri"/>
            </a:endParaRPr>
          </a:p>
          <a:p>
            <a:pPr marL="225425" marR="0" lvl="0" indent="0" algn="l" rtl="0">
              <a:lnSpc>
                <a:spcPct val="80000"/>
              </a:lnSpc>
              <a:spcBef>
                <a:spcPts val="0"/>
              </a:spcBef>
              <a:spcAft>
                <a:spcPts val="0"/>
              </a:spcAft>
              <a:buClr>
                <a:srgbClr val="00B050"/>
              </a:buClr>
              <a:buSzPts val="3600"/>
              <a:buFont typeface="Arial"/>
              <a:buNone/>
            </a:pPr>
            <a:r>
              <a:rPr lang="en-GB" sz="2600" b="0" i="0" u="none" strike="noStrike" cap="none" dirty="0">
                <a:solidFill>
                  <a:srgbClr val="00B050"/>
                </a:solidFill>
                <a:latin typeface="Calibri"/>
                <a:ea typeface="Calibri"/>
                <a:cs typeface="Calibri"/>
                <a:sym typeface="Calibri"/>
              </a:rPr>
              <a:t>Other adults who regularly pick up your child should be added to Arbor. For one-off occasions, please inform the teacher or email into the office with the adult’s name, their role, and whether your child is expecting to be picked up by this person or not.  Children in Nursery to Year 4 can only be picked up by an older sibling who is aged 14+ (Year 10+)- you must inform the Office of this in writing or by email. </a:t>
            </a:r>
            <a:endParaRPr sz="2600" b="0" i="0" u="none" strike="noStrike" cap="none" dirty="0">
              <a:solidFill>
                <a:srgbClr val="00B05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p:nvPr/>
        </p:nvSpPr>
        <p:spPr>
          <a:xfrm>
            <a:off x="1674812" y="457200"/>
            <a:ext cx="81534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1" i="0" u="none" strike="noStrike" cap="none">
                <a:solidFill>
                  <a:srgbClr val="FF0000"/>
                </a:solidFill>
                <a:latin typeface="Calibri"/>
                <a:ea typeface="Calibri"/>
                <a:cs typeface="Calibri"/>
                <a:sym typeface="Calibri"/>
              </a:rPr>
              <a:t>Lunches</a:t>
            </a:r>
            <a:endParaRPr sz="1400" b="0" i="0" u="none" strike="noStrike" cap="none">
              <a:solidFill>
                <a:srgbClr val="000000"/>
              </a:solidFill>
              <a:latin typeface="Arial"/>
              <a:ea typeface="Arial"/>
              <a:cs typeface="Arial"/>
              <a:sym typeface="Arial"/>
            </a:endParaRPr>
          </a:p>
        </p:txBody>
      </p:sp>
      <p:sp>
        <p:nvSpPr>
          <p:cNvPr id="192" name="Google Shape;192;p9"/>
          <p:cNvSpPr txBox="1"/>
          <p:nvPr/>
        </p:nvSpPr>
        <p:spPr>
          <a:xfrm>
            <a:off x="12473098" y="8214418"/>
            <a:ext cx="2004709" cy="1031726"/>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800"/>
              <a:buFont typeface="Arial"/>
              <a:buNone/>
            </a:pPr>
            <a:r>
              <a:rPr lang="en-GB" sz="2800" b="0" i="0" u="none" strike="noStrike" cap="none">
                <a:solidFill>
                  <a:srgbClr val="00B050"/>
                </a:solidFill>
                <a:latin typeface="Calibri"/>
                <a:ea typeface="Calibri"/>
                <a:cs typeface="Calibri"/>
                <a:sym typeface="Calibri"/>
              </a:rPr>
              <a:t> </a:t>
            </a:r>
            <a:r>
              <a:rPr lang="en-GB" sz="2600" b="0" i="0" u="none" strike="noStrike" cap="none">
                <a:solidFill>
                  <a:srgbClr val="00B050"/>
                </a:solidFill>
                <a:latin typeface="Calibri"/>
                <a:ea typeface="Calibri"/>
                <a:cs typeface="Calibri"/>
                <a:sym typeface="Calibri"/>
              </a:rPr>
              <a:t>Mrs C. Smith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2600"/>
              <a:buFont typeface="Arial"/>
              <a:buNone/>
            </a:pPr>
            <a:r>
              <a:rPr lang="en-GB" sz="2600" b="0" i="0" u="none" strike="noStrike" cap="none">
                <a:solidFill>
                  <a:srgbClr val="00B050"/>
                </a:solidFill>
                <a:latin typeface="Calibri"/>
                <a:ea typeface="Calibri"/>
                <a:cs typeface="Calibri"/>
                <a:sym typeface="Calibri"/>
              </a:rPr>
              <a:t>Assistant Headteacher</a:t>
            </a:r>
            <a:endParaRPr sz="2600" b="0" i="0" u="none" strike="noStrike" cap="none">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600"/>
              <a:buFont typeface="Arial"/>
              <a:buNone/>
            </a:pPr>
            <a:r>
              <a:rPr lang="en-GB" sz="2600" b="0" i="0" u="none" strike="noStrike" cap="none">
                <a:solidFill>
                  <a:srgbClr val="00B050"/>
                </a:solidFill>
                <a:latin typeface="Calibri"/>
                <a:ea typeface="Calibri"/>
                <a:cs typeface="Calibri"/>
                <a:sym typeface="Calibri"/>
              </a:rPr>
              <a:t>&amp; SENDCO</a:t>
            </a:r>
            <a:r>
              <a:rPr lang="en-GB" sz="2800" b="0" i="0" u="none" strike="noStrike" cap="none">
                <a:solidFill>
                  <a:srgbClr val="00B05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93" name="Google Shape;193;p9"/>
          <p:cNvSpPr/>
          <p:nvPr/>
        </p:nvSpPr>
        <p:spPr>
          <a:xfrm>
            <a:off x="608012" y="1752600"/>
            <a:ext cx="10668000" cy="4573560"/>
          </a:xfrm>
          <a:prstGeom prst="rect">
            <a:avLst/>
          </a:prstGeom>
          <a:noFill/>
          <a:ln>
            <a:noFill/>
          </a:ln>
        </p:spPr>
        <p:txBody>
          <a:bodyPr spcFirstLastPara="1" wrap="square" lIns="91425" tIns="45700" rIns="91425" bIns="45700" anchor="t" anchorCtr="0">
            <a:spAutoFit/>
          </a:bodyPr>
          <a:lstStyle/>
          <a:p>
            <a:pPr marL="225425" marR="0" lvl="0" indent="0" algn="l" rtl="0">
              <a:lnSpc>
                <a:spcPct val="80000"/>
              </a:lnSpc>
              <a:spcBef>
                <a:spcPts val="0"/>
              </a:spcBef>
              <a:spcAft>
                <a:spcPts val="0"/>
              </a:spcAft>
              <a:buClr>
                <a:srgbClr val="00B050"/>
              </a:buClr>
              <a:buSzPts val="2800"/>
              <a:buFont typeface="Arial"/>
              <a:buNone/>
            </a:pPr>
            <a:r>
              <a:rPr lang="en-GB" sz="2800" b="0" i="0" u="none" strike="noStrike" cap="none">
                <a:solidFill>
                  <a:srgbClr val="00B050"/>
                </a:solidFill>
                <a:latin typeface="Calibri"/>
                <a:ea typeface="Calibri"/>
                <a:cs typeface="Calibri"/>
                <a:sym typeface="Calibri"/>
              </a:rPr>
              <a:t>We encourage parents to discuss school lunches with their child and to book their lunch choices in advance using Arbor. </a:t>
            </a:r>
            <a:endParaRPr sz="1400" b="0" i="0" u="none" strike="noStrike" cap="none">
              <a:solidFill>
                <a:srgbClr val="000000"/>
              </a:solidFill>
              <a:latin typeface="Arial"/>
              <a:ea typeface="Arial"/>
              <a:cs typeface="Arial"/>
              <a:sym typeface="Arial"/>
            </a:endParaRPr>
          </a:p>
          <a:p>
            <a:pPr marL="225425" marR="0" lvl="0" indent="0" algn="l" rtl="0">
              <a:lnSpc>
                <a:spcPct val="80000"/>
              </a:lnSpc>
              <a:spcBef>
                <a:spcPts val="0"/>
              </a:spcBef>
              <a:spcAft>
                <a:spcPts val="0"/>
              </a:spcAft>
              <a:buClr>
                <a:schemeClr val="dk1"/>
              </a:buClr>
              <a:buSzPts val="2800"/>
              <a:buFont typeface="Arial"/>
              <a:buNone/>
            </a:pPr>
            <a:endParaRPr sz="2800" b="0" i="0" u="none" strike="noStrike" cap="none">
              <a:solidFill>
                <a:srgbClr val="00B050"/>
              </a:solidFill>
              <a:latin typeface="Calibri"/>
              <a:ea typeface="Calibri"/>
              <a:cs typeface="Calibri"/>
              <a:sym typeface="Calibri"/>
            </a:endParaRPr>
          </a:p>
          <a:p>
            <a:pPr marL="225425" marR="0" lvl="0" indent="0" algn="l" rtl="0">
              <a:lnSpc>
                <a:spcPct val="80000"/>
              </a:lnSpc>
              <a:spcBef>
                <a:spcPts val="0"/>
              </a:spcBef>
              <a:spcAft>
                <a:spcPts val="0"/>
              </a:spcAft>
              <a:buClr>
                <a:srgbClr val="00B050"/>
              </a:buClr>
              <a:buSzPts val="2800"/>
              <a:buFont typeface="Arial"/>
              <a:buNone/>
            </a:pPr>
            <a:r>
              <a:rPr lang="en-GB" sz="2800" b="0" i="0" u="none" strike="noStrike" cap="none">
                <a:solidFill>
                  <a:srgbClr val="00B050"/>
                </a:solidFill>
                <a:latin typeface="Calibri"/>
                <a:ea typeface="Calibri"/>
                <a:cs typeface="Calibri"/>
                <a:sym typeface="Calibri"/>
              </a:rPr>
              <a:t>This ensures that parents help their child to choose a meal they know that they will like and also means a quicker start to the school day .</a:t>
            </a:r>
            <a:endParaRPr sz="1400" b="0" i="0" u="none" strike="noStrike" cap="none">
              <a:solidFill>
                <a:srgbClr val="000000"/>
              </a:solidFill>
              <a:latin typeface="Arial"/>
              <a:ea typeface="Arial"/>
              <a:cs typeface="Arial"/>
              <a:sym typeface="Arial"/>
            </a:endParaRPr>
          </a:p>
          <a:p>
            <a:pPr marL="225425" marR="0" lvl="0" indent="0" algn="l" rtl="0">
              <a:lnSpc>
                <a:spcPct val="80000"/>
              </a:lnSpc>
              <a:spcBef>
                <a:spcPts val="0"/>
              </a:spcBef>
              <a:spcAft>
                <a:spcPts val="0"/>
              </a:spcAft>
              <a:buClr>
                <a:schemeClr val="dk1"/>
              </a:buClr>
              <a:buSzPts val="2800"/>
              <a:buFont typeface="Arial"/>
              <a:buNone/>
            </a:pPr>
            <a:endParaRPr sz="2800" b="0" i="0" u="none" strike="noStrike" cap="none">
              <a:solidFill>
                <a:srgbClr val="00B050"/>
              </a:solidFill>
              <a:latin typeface="Calibri"/>
              <a:ea typeface="Calibri"/>
              <a:cs typeface="Calibri"/>
              <a:sym typeface="Calibri"/>
            </a:endParaRPr>
          </a:p>
          <a:p>
            <a:pPr marL="682625" marR="0" lvl="0" indent="-457200" algn="l" rtl="0">
              <a:lnSpc>
                <a:spcPct val="80000"/>
              </a:lnSpc>
              <a:spcBef>
                <a:spcPts val="0"/>
              </a:spcBef>
              <a:spcAft>
                <a:spcPts val="0"/>
              </a:spcAft>
              <a:buClr>
                <a:srgbClr val="00B050"/>
              </a:buClr>
              <a:buSzPts val="2800"/>
              <a:buFont typeface="Arial"/>
              <a:buChar char="•"/>
            </a:pPr>
            <a:r>
              <a:rPr lang="en-GB" sz="2800" b="0" i="0" u="none" strike="noStrike" cap="none">
                <a:solidFill>
                  <a:srgbClr val="00B050"/>
                </a:solidFill>
                <a:latin typeface="Calibri"/>
                <a:ea typeface="Calibri"/>
                <a:cs typeface="Calibri"/>
                <a:sym typeface="Calibri"/>
              </a:rPr>
              <a:t>Red: Meat/Fish option</a:t>
            </a:r>
            <a:endParaRPr sz="1400" b="0" i="0" u="none" strike="noStrike" cap="none">
              <a:solidFill>
                <a:srgbClr val="000000"/>
              </a:solidFill>
              <a:latin typeface="Arial"/>
              <a:ea typeface="Arial"/>
              <a:cs typeface="Arial"/>
              <a:sym typeface="Arial"/>
            </a:endParaRPr>
          </a:p>
          <a:p>
            <a:pPr marL="682625" marR="0" lvl="0" indent="-457200" algn="l" rtl="0">
              <a:lnSpc>
                <a:spcPct val="80000"/>
              </a:lnSpc>
              <a:spcBef>
                <a:spcPts val="0"/>
              </a:spcBef>
              <a:spcAft>
                <a:spcPts val="0"/>
              </a:spcAft>
              <a:buClr>
                <a:srgbClr val="00B050"/>
              </a:buClr>
              <a:buSzPts val="2800"/>
              <a:buFont typeface="Arial"/>
              <a:buChar char="•"/>
            </a:pPr>
            <a:r>
              <a:rPr lang="en-GB" sz="2800" b="0" i="0" u="none" strike="noStrike" cap="none">
                <a:solidFill>
                  <a:srgbClr val="00B050"/>
                </a:solidFill>
                <a:latin typeface="Calibri"/>
                <a:ea typeface="Calibri"/>
                <a:cs typeface="Calibri"/>
                <a:sym typeface="Calibri"/>
              </a:rPr>
              <a:t>Green: Vegetarian option</a:t>
            </a:r>
            <a:endParaRPr sz="1400" b="0" i="0" u="none" strike="noStrike" cap="none">
              <a:solidFill>
                <a:srgbClr val="000000"/>
              </a:solidFill>
              <a:latin typeface="Arial"/>
              <a:ea typeface="Arial"/>
              <a:cs typeface="Arial"/>
              <a:sym typeface="Arial"/>
            </a:endParaRPr>
          </a:p>
          <a:p>
            <a:pPr marL="682625" marR="0" lvl="0" indent="-457200" algn="l" rtl="0">
              <a:lnSpc>
                <a:spcPct val="80000"/>
              </a:lnSpc>
              <a:spcBef>
                <a:spcPts val="0"/>
              </a:spcBef>
              <a:spcAft>
                <a:spcPts val="0"/>
              </a:spcAft>
              <a:buClr>
                <a:srgbClr val="00B050"/>
              </a:buClr>
              <a:buSzPts val="2800"/>
              <a:buFont typeface="Arial"/>
              <a:buChar char="•"/>
            </a:pPr>
            <a:r>
              <a:rPr lang="en-GB" sz="2800" b="0" i="0" u="none" strike="noStrike" cap="none">
                <a:solidFill>
                  <a:srgbClr val="00B050"/>
                </a:solidFill>
                <a:latin typeface="Calibri"/>
                <a:ea typeface="Calibri"/>
                <a:cs typeface="Calibri"/>
                <a:sym typeface="Calibri"/>
              </a:rPr>
              <a:t>Yellow: Roll or sandwich</a:t>
            </a:r>
            <a:endParaRPr sz="1400" b="0" i="0" u="none" strike="noStrike" cap="none">
              <a:solidFill>
                <a:srgbClr val="000000"/>
              </a:solidFill>
              <a:latin typeface="Arial"/>
              <a:ea typeface="Arial"/>
              <a:cs typeface="Arial"/>
              <a:sym typeface="Arial"/>
            </a:endParaRPr>
          </a:p>
          <a:p>
            <a:pPr marL="682625" marR="0" lvl="0" indent="-457200" algn="l" rtl="0">
              <a:lnSpc>
                <a:spcPct val="80000"/>
              </a:lnSpc>
              <a:spcBef>
                <a:spcPts val="0"/>
              </a:spcBef>
              <a:spcAft>
                <a:spcPts val="0"/>
              </a:spcAft>
              <a:buClr>
                <a:srgbClr val="00B050"/>
              </a:buClr>
              <a:buSzPts val="2800"/>
              <a:buFont typeface="Arial"/>
              <a:buChar char="•"/>
            </a:pPr>
            <a:r>
              <a:rPr lang="en-GB" sz="2800" b="0" i="0" u="none" strike="noStrike" cap="none">
                <a:solidFill>
                  <a:srgbClr val="00B050"/>
                </a:solidFill>
                <a:latin typeface="Calibri"/>
                <a:ea typeface="Calibri"/>
                <a:cs typeface="Calibri"/>
                <a:sym typeface="Calibri"/>
              </a:rPr>
              <a:t>Blue: Jacket Potato</a:t>
            </a:r>
            <a:endParaRPr sz="1400" b="0" i="0" u="none" strike="noStrike" cap="none">
              <a:solidFill>
                <a:srgbClr val="000000"/>
              </a:solidFill>
              <a:latin typeface="Arial"/>
              <a:ea typeface="Arial"/>
              <a:cs typeface="Arial"/>
              <a:sym typeface="Arial"/>
            </a:endParaRPr>
          </a:p>
          <a:p>
            <a:pPr marL="225425" marR="0" lvl="0" indent="0" algn="l" rtl="0">
              <a:lnSpc>
                <a:spcPct val="80000"/>
              </a:lnSpc>
              <a:spcBef>
                <a:spcPts val="0"/>
              </a:spcBef>
              <a:spcAft>
                <a:spcPts val="0"/>
              </a:spcAft>
              <a:buClr>
                <a:schemeClr val="dk1"/>
              </a:buClr>
              <a:buSzPts val="2800"/>
              <a:buFont typeface="Arial"/>
              <a:buNone/>
            </a:pPr>
            <a:endParaRPr sz="2800" b="0" i="0" u="none" strike="noStrike" cap="none">
              <a:solidFill>
                <a:srgbClr val="00B050"/>
              </a:solidFill>
              <a:latin typeface="Calibri"/>
              <a:ea typeface="Calibri"/>
              <a:cs typeface="Calibri"/>
              <a:sym typeface="Calibri"/>
            </a:endParaRPr>
          </a:p>
          <a:p>
            <a:pPr marL="225425" marR="0" lvl="0" indent="0" algn="l" rtl="0">
              <a:lnSpc>
                <a:spcPct val="80000"/>
              </a:lnSpc>
              <a:spcBef>
                <a:spcPts val="0"/>
              </a:spcBef>
              <a:spcAft>
                <a:spcPts val="0"/>
              </a:spcAft>
              <a:buClr>
                <a:srgbClr val="00B050"/>
              </a:buClr>
              <a:buSzPts val="2800"/>
              <a:buFont typeface="Arial"/>
              <a:buNone/>
            </a:pPr>
            <a:r>
              <a:rPr lang="en-GB" sz="2800" b="0" i="0" u="none" strike="noStrike" cap="none">
                <a:solidFill>
                  <a:srgbClr val="00B050"/>
                </a:solidFill>
                <a:latin typeface="Calibri"/>
                <a:ea typeface="Calibri"/>
                <a:cs typeface="Calibri"/>
                <a:sym typeface="Calibri"/>
              </a:rPr>
              <a:t>Alternatively, your child can bring in their own packed lunch. No glass bottles, fizzy drinks or any food containing nuts are allowed.</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Retrospect">
  <a:themeElements>
    <a:clrScheme name="Retrospect">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Watercolor_16x9">
      <a:dk1>
        <a:srgbClr val="000000"/>
      </a:dk1>
      <a:lt1>
        <a:srgbClr val="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1903</Words>
  <Application>Microsoft Office PowerPoint</Application>
  <PresentationFormat>Custom</PresentationFormat>
  <Paragraphs>228</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Palatino Linotype</vt:lpstr>
      <vt:lpstr>Cambria</vt:lpstr>
      <vt:lpstr>Noto Sans Symbols</vt:lpstr>
      <vt:lpstr>Arial</vt:lpstr>
      <vt:lpstr>Trebuchet MS</vt:lpstr>
      <vt:lpstr>Retrospect</vt:lpstr>
      <vt:lpstr>  St Alban &amp; St Stephen  Catholic Primary School &amp; Nursery   Welcome to Year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in Year 4</vt:lpstr>
      <vt:lpstr>Spelling in Year 4 </vt:lpstr>
      <vt:lpstr>Writing in Year 4</vt:lpstr>
      <vt:lpstr>Maths in Year 4</vt:lpstr>
      <vt:lpstr>Science in Year 4</vt:lpstr>
      <vt:lpstr>Other curriculum topics in Year 4</vt:lpstr>
      <vt:lpstr>Year 4 MTC (Multiplication Tables  Check).</vt:lpstr>
      <vt:lpstr>Home Learning</vt:lpstr>
      <vt:lpstr>PowerPoint Presentation</vt:lpstr>
      <vt:lpstr>PowerPoint Presentation</vt:lpstr>
      <vt:lpstr>PowerPoint Presentation</vt:lpstr>
      <vt:lpstr>PowerPoint Presentation</vt:lpstr>
      <vt:lpstr>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Tess Hackett</dc:creator>
  <cp:lastModifiedBy>SRindfleisch</cp:lastModifiedBy>
  <cp:revision>2</cp:revision>
  <dcterms:created xsi:type="dcterms:W3CDTF">2022-05-09T20:22:37Z</dcterms:created>
  <dcterms:modified xsi:type="dcterms:W3CDTF">2025-09-11T11:34:44Z</dcterms:modified>
</cp:coreProperties>
</file>